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38"/>
  </p:notesMasterIdLst>
  <p:sldIdLst>
    <p:sldId id="256" r:id="rId2"/>
    <p:sldId id="297" r:id="rId3"/>
    <p:sldId id="284" r:id="rId4"/>
    <p:sldId id="285" r:id="rId5"/>
    <p:sldId id="298" r:id="rId6"/>
    <p:sldId id="286" r:id="rId7"/>
    <p:sldId id="306" r:id="rId8"/>
    <p:sldId id="300" r:id="rId9"/>
    <p:sldId id="279" r:id="rId10"/>
    <p:sldId id="257" r:id="rId11"/>
    <p:sldId id="258" r:id="rId12"/>
    <p:sldId id="301" r:id="rId13"/>
    <p:sldId id="290" r:id="rId14"/>
    <p:sldId id="293" r:id="rId15"/>
    <p:sldId id="283" r:id="rId16"/>
    <p:sldId id="294" r:id="rId17"/>
    <p:sldId id="302" r:id="rId18"/>
    <p:sldId id="291" r:id="rId19"/>
    <p:sldId id="289" r:id="rId20"/>
    <p:sldId id="307" r:id="rId21"/>
    <p:sldId id="292" r:id="rId22"/>
    <p:sldId id="296" r:id="rId23"/>
    <p:sldId id="262" r:id="rId24"/>
    <p:sldId id="263" r:id="rId25"/>
    <p:sldId id="282" r:id="rId26"/>
    <p:sldId id="281" r:id="rId27"/>
    <p:sldId id="308" r:id="rId28"/>
    <p:sldId id="309" r:id="rId29"/>
    <p:sldId id="265" r:id="rId30"/>
    <p:sldId id="269" r:id="rId31"/>
    <p:sldId id="268" r:id="rId32"/>
    <p:sldId id="270" r:id="rId33"/>
    <p:sldId id="271" r:id="rId34"/>
    <p:sldId id="272" r:id="rId35"/>
    <p:sldId id="273" r:id="rId36"/>
    <p:sldId id="274" r:id="rId37"/>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359" autoAdjust="0"/>
  </p:normalViewPr>
  <p:slideViewPr>
    <p:cSldViewPr>
      <p:cViewPr varScale="1">
        <p:scale>
          <a:sx n="75" d="100"/>
          <a:sy n="75" d="100"/>
        </p:scale>
        <p:origin x="-158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AR"/>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D1EC59-6DF8-4FE9-ABA0-27BCE7FB21FA}" type="datetimeFigureOut">
              <a:rPr lang="es-AR" smtClean="0"/>
              <a:t>7/8/2024</a:t>
            </a:fld>
            <a:endParaRPr lang="es-AR"/>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AR"/>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AR"/>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DAC6C6-E243-4ACD-B017-B75E5D1D0DC9}" type="slidenum">
              <a:rPr lang="es-AR" smtClean="0"/>
              <a:t>‹Nº›</a:t>
            </a:fld>
            <a:endParaRPr lang="es-AR"/>
          </a:p>
        </p:txBody>
      </p:sp>
    </p:spTree>
    <p:extLst>
      <p:ext uri="{BB962C8B-B14F-4D97-AF65-F5344CB8AC3E}">
        <p14:creationId xmlns:p14="http://schemas.microsoft.com/office/powerpoint/2010/main" val="4049882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6C02CA0-CF43-484E-B4C4-5F5C0EF13E53}" type="datetimeFigureOut">
              <a:rPr lang="es-AR" smtClean="0"/>
              <a:t>7/8/2024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574D077-329E-45D3-BFE7-F193202B9E26}" type="slidenum">
              <a:rPr lang="es-AR" smtClean="0"/>
              <a:t>‹Nº›</a:t>
            </a:fld>
            <a:endParaRPr lang="es-AR"/>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6C02CA0-CF43-484E-B4C4-5F5C0EF13E53}" type="datetimeFigureOut">
              <a:rPr lang="es-AR" smtClean="0"/>
              <a:t>7/8/2024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56C02CA0-CF43-484E-B4C4-5F5C0EF13E53}" type="datetimeFigureOut">
              <a:rPr lang="es-AR" smtClean="0"/>
              <a:t>7/8/2024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6C02CA0-CF43-484E-B4C4-5F5C0EF13E53}" type="datetimeFigureOut">
              <a:rPr lang="es-AR" smtClean="0"/>
              <a:t>7/8/2024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6C02CA0-CF43-484E-B4C4-5F5C0EF13E53}" type="datetimeFigureOut">
              <a:rPr lang="es-AR" smtClean="0"/>
              <a:t>7/8/2024</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7574D077-329E-45D3-BFE7-F193202B9E26}" type="slidenum">
              <a:rPr lang="es-AR" smtClean="0"/>
              <a:t>‹Nº›</a:t>
            </a:fld>
            <a:endParaRPr lang="es-AR"/>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6C02CA0-CF43-484E-B4C4-5F5C0EF13E53}" type="datetimeFigureOut">
              <a:rPr lang="es-AR" smtClean="0"/>
              <a:t>7/8/2024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56C02CA0-CF43-484E-B4C4-5F5C0EF13E53}" type="datetimeFigureOut">
              <a:rPr lang="es-AR" smtClean="0"/>
              <a:t>7/8/2024</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7574D077-329E-45D3-BFE7-F193202B9E26}" type="slidenum">
              <a:rPr lang="es-AR" smtClean="0"/>
              <a:t>‹Nº›</a:t>
            </a:fld>
            <a:endParaRPr lang="es-AR"/>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6C02CA0-CF43-484E-B4C4-5F5C0EF13E53}" type="datetimeFigureOut">
              <a:rPr lang="es-AR" smtClean="0"/>
              <a:t>7/8/2024</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C02CA0-CF43-484E-B4C4-5F5C0EF13E53}" type="datetimeFigureOut">
              <a:rPr lang="es-AR" smtClean="0"/>
              <a:t>7/8/2024</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6C02CA0-CF43-484E-B4C4-5F5C0EF13E53}" type="datetimeFigureOut">
              <a:rPr lang="es-AR" smtClean="0"/>
              <a:t>7/8/2024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574D077-329E-45D3-BFE7-F193202B9E26}" type="slidenum">
              <a:rPr lang="es-AR" smtClean="0"/>
              <a:t>‹Nº›</a:t>
            </a:fld>
            <a:endParaRPr lang="es-AR"/>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6C02CA0-CF43-484E-B4C4-5F5C0EF13E53}" type="datetimeFigureOut">
              <a:rPr lang="es-AR" smtClean="0"/>
              <a:t>7/8/2024</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7574D077-329E-45D3-BFE7-F193202B9E26}"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56C02CA0-CF43-484E-B4C4-5F5C0EF13E53}" type="datetimeFigureOut">
              <a:rPr lang="es-AR" smtClean="0"/>
              <a:t>7/8/2024</a:t>
            </a:fld>
            <a:endParaRPr lang="es-AR"/>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s-AR"/>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7574D077-329E-45D3-BFE7-F193202B9E26}"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539552" y="332656"/>
            <a:ext cx="7918896" cy="2940744"/>
          </a:xfrm>
        </p:spPr>
        <p:txBody>
          <a:bodyPr>
            <a:noAutofit/>
          </a:bodyPr>
          <a:lstStyle/>
          <a:p>
            <a:r>
              <a:rPr lang="es-ES" sz="4400" b="1" dirty="0" smtClean="0">
                <a:latin typeface="Times New Roman" panose="02020603050405020304" pitchFamily="18" charset="0"/>
                <a:cs typeface="Times New Roman" panose="02020603050405020304" pitchFamily="18" charset="0"/>
              </a:rPr>
              <a:t>Privatización de </a:t>
            </a:r>
            <a:r>
              <a:rPr lang="es-AR" sz="4400" b="1" dirty="0">
                <a:latin typeface="Times New Roman" panose="02020603050405020304" pitchFamily="18" charset="0"/>
                <a:cs typeface="Times New Roman" panose="02020603050405020304" pitchFamily="18" charset="0"/>
              </a:rPr>
              <a:t>empresas y sociedades de propiedad total o mayoritaria del Estado </a:t>
            </a:r>
          </a:p>
        </p:txBody>
      </p:sp>
      <p:sp>
        <p:nvSpPr>
          <p:cNvPr id="3" name="2 Subtítulo"/>
          <p:cNvSpPr>
            <a:spLocks noGrp="1"/>
          </p:cNvSpPr>
          <p:nvPr>
            <p:ph type="subTitle" idx="1"/>
          </p:nvPr>
        </p:nvSpPr>
        <p:spPr>
          <a:xfrm>
            <a:off x="683568" y="3861048"/>
            <a:ext cx="8062912" cy="933920"/>
          </a:xfrm>
        </p:spPr>
        <p:txBody>
          <a:bodyPr>
            <a:normAutofit/>
          </a:bodyPr>
          <a:lstStyle/>
          <a:p>
            <a:r>
              <a:rPr lang="es-ES" dirty="0" smtClean="0">
                <a:latin typeface="Times New Roman" panose="02020603050405020304" pitchFamily="18" charset="0"/>
                <a:cs typeface="Times New Roman" panose="02020603050405020304" pitchFamily="18" charset="0"/>
              </a:rPr>
              <a:t>José Luis Correa</a:t>
            </a:r>
          </a:p>
          <a:p>
            <a:r>
              <a:rPr lang="es-ES" dirty="0" smtClean="0">
                <a:latin typeface="Times New Roman" panose="02020603050405020304" pitchFamily="18" charset="0"/>
                <a:cs typeface="Times New Roman" panose="02020603050405020304" pitchFamily="18" charset="0"/>
              </a:rPr>
              <a:t>Profesor de la UM, UNCu.</a:t>
            </a:r>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015358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Times New Roman" panose="02020603050405020304" pitchFamily="18" charset="0"/>
                <a:cs typeface="Times New Roman" panose="02020603050405020304" pitchFamily="18" charset="0"/>
              </a:rPr>
              <a:t>LEY 27.742-DELEGACION LEGISLATIVA</a:t>
            </a:r>
            <a:endParaRPr lang="es-AR"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lstStyle/>
          <a:p>
            <a:pPr marL="64008" indent="0">
              <a:buNone/>
            </a:pPr>
            <a:endParaRPr lang="es-AR" dirty="0"/>
          </a:p>
          <a:p>
            <a:pPr algn="just"/>
            <a:endParaRPr lang="es-AR" dirty="0" smtClean="0">
              <a:latin typeface="Times New Roman" panose="02020603050405020304" pitchFamily="18" charset="0"/>
              <a:cs typeface="Times New Roman" panose="02020603050405020304" pitchFamily="18" charset="0"/>
            </a:endParaRPr>
          </a:p>
          <a:p>
            <a:pPr algn="just"/>
            <a:r>
              <a:rPr lang="es-AR" dirty="0" smtClean="0">
                <a:latin typeface="Times New Roman" panose="02020603050405020304" pitchFamily="18" charset="0"/>
                <a:cs typeface="Times New Roman" panose="02020603050405020304" pitchFamily="18" charset="0"/>
              </a:rPr>
              <a:t>Deléguense </a:t>
            </a:r>
            <a:r>
              <a:rPr lang="es-AR" dirty="0">
                <a:latin typeface="Times New Roman" panose="02020603050405020304" pitchFamily="18" charset="0"/>
                <a:cs typeface="Times New Roman" panose="02020603050405020304" pitchFamily="18" charset="0"/>
              </a:rPr>
              <a:t>en el Poder Ejecutivo nacional las facultades dispuestas por la presente ley, vinculadas a materias determinadas de administración y de emergencia, en los términos del artículo 76 de la Constitución </a:t>
            </a:r>
            <a:r>
              <a:rPr lang="es-AR" dirty="0" smtClean="0">
                <a:latin typeface="Times New Roman" panose="02020603050405020304" pitchFamily="18" charset="0"/>
                <a:cs typeface="Times New Roman" panose="02020603050405020304" pitchFamily="18" charset="0"/>
              </a:rPr>
              <a:t>Nacional.</a:t>
            </a:r>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377562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Times New Roman" panose="02020603050405020304" pitchFamily="18" charset="0"/>
                <a:cs typeface="Times New Roman" panose="02020603050405020304" pitchFamily="18" charset="0"/>
              </a:rPr>
              <a:t>Aplicación ley 23.696</a:t>
            </a:r>
            <a:endParaRPr lang="es-AR"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a:bodyPr>
          <a:lstStyle/>
          <a:p>
            <a:pPr algn="just"/>
            <a:r>
              <a:rPr lang="es-AR" dirty="0">
                <a:latin typeface="Times New Roman" panose="02020603050405020304" pitchFamily="18" charset="0"/>
                <a:cs typeface="Times New Roman" panose="02020603050405020304" pitchFamily="18" charset="0"/>
              </a:rPr>
              <a:t>Artículo 7°- Decláranse “sujeta a privatización”, en los términos y con los efectos de los capítulos II y III de la ley </a:t>
            </a:r>
            <a:r>
              <a:rPr lang="es-AR" b="1" dirty="0">
                <a:latin typeface="Times New Roman" panose="02020603050405020304" pitchFamily="18" charset="0"/>
                <a:cs typeface="Times New Roman" panose="02020603050405020304" pitchFamily="18" charset="0"/>
              </a:rPr>
              <a:t>23.696, Reforma del Estado y Privatizaciones</a:t>
            </a:r>
            <a:r>
              <a:rPr lang="es-AR" dirty="0">
                <a:latin typeface="Times New Roman" panose="02020603050405020304" pitchFamily="18" charset="0"/>
                <a:cs typeface="Times New Roman" panose="02020603050405020304" pitchFamily="18" charset="0"/>
              </a:rPr>
              <a:t> las empresas y sociedades de propiedad total o mayoritaria del Estado nacional enumeradas en el anexo I que forman parte de la presente ley.</a:t>
            </a:r>
          </a:p>
          <a:p>
            <a:pPr algn="just"/>
            <a:r>
              <a:rPr lang="es-AR" dirty="0">
                <a:latin typeface="Times New Roman" panose="02020603050405020304" pitchFamily="18" charset="0"/>
                <a:cs typeface="Times New Roman" panose="02020603050405020304" pitchFamily="18" charset="0"/>
              </a:rPr>
              <a:t>Para proceder a la privatización de tales empresas y sociedades, se podrá considerar la transferencia a las provincias de contratos que se encuentren en ejecución</a:t>
            </a:r>
            <a:r>
              <a:rPr lang="es-AR" dirty="0" smtClean="0">
                <a:latin typeface="Times New Roman" panose="02020603050405020304" pitchFamily="18" charset="0"/>
                <a:cs typeface="Times New Roman" panose="02020603050405020304" pitchFamily="18" charset="0"/>
              </a:rPr>
              <a:t>.</a:t>
            </a:r>
          </a:p>
          <a:p>
            <a:pPr algn="just"/>
            <a:r>
              <a:rPr lang="es-ES" dirty="0" smtClean="0">
                <a:latin typeface="Times New Roman" panose="02020603050405020304" pitchFamily="18" charset="0"/>
                <a:cs typeface="Times New Roman" panose="02020603050405020304" pitchFamily="18" charset="0"/>
              </a:rPr>
              <a:t>Excluye expresamente Banco Nación, Correo Argentino y </a:t>
            </a:r>
            <a:r>
              <a:rPr lang="es-ES" dirty="0" err="1" smtClean="0">
                <a:latin typeface="Times New Roman" panose="02020603050405020304" pitchFamily="18" charset="0"/>
                <a:cs typeface="Times New Roman" panose="02020603050405020304" pitchFamily="18" charset="0"/>
              </a:rPr>
              <a:t>Aerolineas</a:t>
            </a:r>
            <a:r>
              <a:rPr lang="es-ES" dirty="0" smtClean="0">
                <a:latin typeface="Times New Roman" panose="02020603050405020304" pitchFamily="18" charset="0"/>
                <a:cs typeface="Times New Roman" panose="02020603050405020304" pitchFamily="18" charset="0"/>
              </a:rPr>
              <a:t> Argentinas. </a:t>
            </a:r>
            <a:endParaRPr lang="es-AR" dirty="0">
              <a:latin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3244199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a:xfrm>
            <a:off x="457200" y="116632"/>
            <a:ext cx="8229600" cy="6338176"/>
          </a:xfrm>
        </p:spPr>
        <p:txBody>
          <a:bodyPr/>
          <a:lstStyle/>
          <a:p>
            <a:endParaRPr lang="es-ES"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endParaRPr lang="es-ES" dirty="0">
              <a:solidFill>
                <a:schemeClr val="accent1">
                  <a:lumMod val="60000"/>
                  <a:lumOff val="40000"/>
                </a:schemeClr>
              </a:solidFill>
              <a:latin typeface="Times New Roman" panose="02020603050405020304" pitchFamily="18" charset="0"/>
              <a:cs typeface="Times New Roman" panose="02020603050405020304" pitchFamily="18" charset="0"/>
            </a:endParaRPr>
          </a:p>
          <a:p>
            <a:endParaRPr lang="es-ES" dirty="0" smtClean="0">
              <a:solidFill>
                <a:schemeClr val="accent1">
                  <a:lumMod val="60000"/>
                  <a:lumOff val="40000"/>
                </a:schemeClr>
              </a:solidFill>
              <a:latin typeface="Times New Roman" panose="02020603050405020304" pitchFamily="18" charset="0"/>
              <a:cs typeface="Times New Roman" panose="02020603050405020304" pitchFamily="18" charset="0"/>
            </a:endParaRPr>
          </a:p>
          <a:p>
            <a:pPr algn="just"/>
            <a:endParaRPr lang="es-ES" sz="3600" b="1" spc="-100" dirty="0" smtClean="0">
              <a:solidFill>
                <a:schemeClr val="tx2"/>
              </a:solidFill>
              <a:latin typeface="Times New Roman" panose="02020603050405020304" pitchFamily="18" charset="0"/>
              <a:ea typeface="+mj-ea"/>
              <a:cs typeface="Times New Roman" panose="02020603050405020304" pitchFamily="18" charset="0"/>
            </a:endParaRPr>
          </a:p>
          <a:p>
            <a:pPr algn="just"/>
            <a:endParaRPr lang="es-ES" sz="3600" b="1" spc="-100" dirty="0">
              <a:solidFill>
                <a:schemeClr val="tx2"/>
              </a:solidFill>
              <a:latin typeface="Times New Roman" panose="02020603050405020304" pitchFamily="18" charset="0"/>
              <a:ea typeface="+mj-ea"/>
              <a:cs typeface="Times New Roman" panose="02020603050405020304" pitchFamily="18" charset="0"/>
            </a:endParaRPr>
          </a:p>
          <a:p>
            <a:pPr algn="just"/>
            <a:r>
              <a:rPr lang="es-ES" sz="3600" b="1" spc="-100" dirty="0" smtClean="0">
                <a:solidFill>
                  <a:schemeClr val="tx2"/>
                </a:solidFill>
                <a:latin typeface="Times New Roman" panose="02020603050405020304" pitchFamily="18" charset="0"/>
                <a:ea typeface="+mj-ea"/>
                <a:cs typeface="Times New Roman" panose="02020603050405020304" pitchFamily="18" charset="0"/>
              </a:rPr>
              <a:t>Razones </a:t>
            </a:r>
            <a:r>
              <a:rPr lang="es-ES" sz="3600" b="1" spc="-100" dirty="0">
                <a:solidFill>
                  <a:schemeClr val="tx2"/>
                </a:solidFill>
                <a:latin typeface="Times New Roman" panose="02020603050405020304" pitchFamily="18" charset="0"/>
                <a:ea typeface="+mj-ea"/>
                <a:cs typeface="Times New Roman" panose="02020603050405020304" pitchFamily="18" charset="0"/>
              </a:rPr>
              <a:t>de las Privatizaciones gobierno de </a:t>
            </a:r>
            <a:r>
              <a:rPr lang="es-ES" sz="3600" b="1" spc="-100" dirty="0" smtClean="0">
                <a:solidFill>
                  <a:schemeClr val="tx2"/>
                </a:solidFill>
                <a:latin typeface="Times New Roman" panose="02020603050405020304" pitchFamily="18" charset="0"/>
                <a:ea typeface="+mj-ea"/>
                <a:cs typeface="Times New Roman" panose="02020603050405020304" pitchFamily="18" charset="0"/>
              </a:rPr>
              <a:t>Menem: Prolijidad</a:t>
            </a:r>
            <a:r>
              <a:rPr lang="es-ES" sz="3600" b="1" spc="-100" dirty="0">
                <a:solidFill>
                  <a:schemeClr val="tx2"/>
                </a:solidFill>
                <a:latin typeface="Times New Roman" panose="02020603050405020304" pitchFamily="18" charset="0"/>
                <a:ea typeface="+mj-ea"/>
                <a:cs typeface="Times New Roman" panose="02020603050405020304" pitchFamily="18" charset="0"/>
              </a:rPr>
              <a:t>, eficiencia en los controles etc. </a:t>
            </a:r>
            <a:endParaRPr lang="es-AR" sz="3600" b="1" spc="-100" dirty="0">
              <a:solidFill>
                <a:schemeClr val="tx2"/>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3391976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4800" b="1" dirty="0" smtClean="0">
                <a:latin typeface="Times New Roman" panose="02020603050405020304" pitchFamily="18" charset="0"/>
                <a:cs typeface="Times New Roman" panose="02020603050405020304" pitchFamily="18" charset="0"/>
              </a:rPr>
              <a:t>Imposición privatizaciones</a:t>
            </a:r>
            <a:endParaRPr lang="es-AR" sz="48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a:bodyPr>
          <a:lstStyle/>
          <a:p>
            <a:pPr algn="just"/>
            <a:r>
              <a:rPr lang="es-ES" dirty="0">
                <a:latin typeface="Times New Roman" panose="02020603050405020304" pitchFamily="18" charset="0"/>
                <a:cs typeface="Times New Roman" panose="02020603050405020304" pitchFamily="18" charset="0"/>
              </a:rPr>
              <a:t>Imposición del los organismos multilaterales de crédito internacionales, </a:t>
            </a:r>
            <a:r>
              <a:rPr lang="es-ES" dirty="0" smtClean="0">
                <a:latin typeface="Times New Roman" panose="02020603050405020304" pitchFamily="18" charset="0"/>
                <a:cs typeface="Times New Roman" panose="02020603050405020304" pitchFamily="18" charset="0"/>
              </a:rPr>
              <a:t> </a:t>
            </a:r>
            <a:r>
              <a:rPr lang="es-ES" dirty="0">
                <a:latin typeface="Times New Roman" panose="02020603050405020304" pitchFamily="18" charset="0"/>
                <a:cs typeface="Times New Roman" panose="02020603050405020304" pitchFamily="18" charset="0"/>
              </a:rPr>
              <a:t>superar las restricciones </a:t>
            </a:r>
            <a:r>
              <a:rPr lang="es-ES" dirty="0" smtClean="0">
                <a:latin typeface="Times New Roman" panose="02020603050405020304" pitchFamily="18" charset="0"/>
                <a:cs typeface="Times New Roman" panose="02020603050405020304" pitchFamily="18" charset="0"/>
              </a:rPr>
              <a:t>macroeconómicas.</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Se privatizaron todas las empresas del </a:t>
            </a:r>
            <a:r>
              <a:rPr lang="es-ES" dirty="0" smtClean="0">
                <a:latin typeface="Times New Roman" panose="02020603050405020304" pitchFamily="18" charset="0"/>
                <a:cs typeface="Times New Roman" panose="02020603050405020304" pitchFamily="18" charset="0"/>
              </a:rPr>
              <a:t>país.</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L</a:t>
            </a:r>
            <a:r>
              <a:rPr lang="es-ES" dirty="0" smtClean="0">
                <a:latin typeface="Times New Roman" panose="02020603050405020304" pitchFamily="18" charset="0"/>
                <a:cs typeface="Times New Roman" panose="02020603050405020304" pitchFamily="18" charset="0"/>
              </a:rPr>
              <a:t>icitación </a:t>
            </a:r>
            <a:r>
              <a:rPr lang="es-ES" dirty="0">
                <a:latin typeface="Times New Roman" panose="02020603050405020304" pitchFamily="18" charset="0"/>
                <a:cs typeface="Times New Roman" panose="02020603050405020304" pitchFamily="18" charset="0"/>
              </a:rPr>
              <a:t>y en los contratos, hubo graves fallas de instrumentación </a:t>
            </a:r>
            <a:r>
              <a:rPr lang="es-ES" dirty="0" smtClean="0">
                <a:latin typeface="Times New Roman" panose="02020603050405020304" pitchFamily="18" charset="0"/>
                <a:cs typeface="Times New Roman" panose="02020603050405020304" pitchFamily="18" charset="0"/>
              </a:rPr>
              <a:t>.</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Imprevisiones en la organización institucional necesaria para garantizar el eficiente desempeño de los </a:t>
            </a:r>
            <a:r>
              <a:rPr lang="es-ES" dirty="0" smtClean="0">
                <a:latin typeface="Times New Roman" panose="02020603050405020304" pitchFamily="18" charset="0"/>
                <a:cs typeface="Times New Roman" panose="02020603050405020304" pitchFamily="18" charset="0"/>
              </a:rPr>
              <a:t>servicios.</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No hubo niveles adecuados de protección de los intereses de los usuarios reales y potenciales y del Estado. </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Falta de inversión de y capital de riesgo. Reconocimiento </a:t>
            </a:r>
            <a:r>
              <a:rPr lang="es-ES" dirty="0" smtClean="0">
                <a:latin typeface="Times New Roman" panose="02020603050405020304" pitchFamily="18" charset="0"/>
                <a:cs typeface="Times New Roman" panose="02020603050405020304" pitchFamily="18" charset="0"/>
              </a:rPr>
              <a:t>tarifario.</a:t>
            </a:r>
            <a:endParaRPr lang="es-AR" dirty="0">
              <a:latin typeface="Times New Roman" panose="02020603050405020304" pitchFamily="18" charset="0"/>
              <a:cs typeface="Times New Roman" panose="02020603050405020304" pitchFamily="18" charset="0"/>
            </a:endParaRPr>
          </a:p>
          <a:p>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37314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5400" b="1" dirty="0" smtClean="0">
                <a:latin typeface="Times New Roman" panose="02020603050405020304" pitchFamily="18" charset="0"/>
                <a:cs typeface="Times New Roman" panose="02020603050405020304" pitchFamily="18" charset="0"/>
              </a:rPr>
              <a:t>Banco Mundial</a:t>
            </a:r>
            <a:endParaRPr lang="es-AR" sz="54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fontScale="92500" lnSpcReduction="20000"/>
          </a:bodyPr>
          <a:lstStyle/>
          <a:p>
            <a:pPr algn="just">
              <a:lnSpc>
                <a:spcPct val="90000"/>
              </a:lnSpc>
            </a:pPr>
            <a:r>
              <a:rPr lang="es-ES" altLang="es-AR" sz="3200" dirty="0">
                <a:latin typeface="Times New Roman" pitchFamily="18" charset="0"/>
                <a:cs typeface="Times New Roman" pitchFamily="18" charset="0"/>
              </a:rPr>
              <a:t>El </a:t>
            </a:r>
            <a:r>
              <a:rPr lang="es-ES" altLang="es-AR" sz="3200" u="sng" dirty="0">
                <a:latin typeface="Times New Roman" pitchFamily="18" charset="0"/>
                <a:cs typeface="Times New Roman" pitchFamily="18" charset="0"/>
              </a:rPr>
              <a:t>Banco Internacional de Reconstrucción y Fomento</a:t>
            </a:r>
            <a:r>
              <a:rPr lang="es-ES" altLang="es-AR" sz="3200" dirty="0">
                <a:latin typeface="Times New Roman" pitchFamily="18" charset="0"/>
                <a:cs typeface="Times New Roman" pitchFamily="18" charset="0"/>
              </a:rPr>
              <a:t> </a:t>
            </a:r>
            <a:endParaRPr lang="es-AR" altLang="es-AR" sz="3200" dirty="0">
              <a:latin typeface="Times New Roman" pitchFamily="18" charset="0"/>
              <a:cs typeface="Times New Roman" pitchFamily="18" charset="0"/>
            </a:endParaRPr>
          </a:p>
          <a:p>
            <a:pPr algn="just">
              <a:lnSpc>
                <a:spcPct val="90000"/>
              </a:lnSpc>
            </a:pPr>
            <a:r>
              <a:rPr lang="es-ES" altLang="es-AR" sz="3200" dirty="0">
                <a:latin typeface="Times New Roman" pitchFamily="18" charset="0"/>
                <a:cs typeface="Times New Roman" pitchFamily="18" charset="0"/>
              </a:rPr>
              <a:t>La </a:t>
            </a:r>
            <a:r>
              <a:rPr lang="es-ES" altLang="es-AR" sz="3200" u="sng" dirty="0">
                <a:latin typeface="Times New Roman" pitchFamily="18" charset="0"/>
                <a:cs typeface="Times New Roman" pitchFamily="18" charset="0"/>
              </a:rPr>
              <a:t>Asociación Internacional de Fomento</a:t>
            </a:r>
            <a:endParaRPr lang="es-AR" altLang="es-AR" sz="3200" dirty="0">
              <a:latin typeface="Times New Roman" pitchFamily="18" charset="0"/>
              <a:cs typeface="Times New Roman" pitchFamily="18" charset="0"/>
            </a:endParaRPr>
          </a:p>
          <a:p>
            <a:pPr algn="just">
              <a:lnSpc>
                <a:spcPct val="90000"/>
              </a:lnSpc>
            </a:pPr>
            <a:r>
              <a:rPr lang="es-ES" altLang="es-AR" sz="3200" dirty="0">
                <a:latin typeface="Times New Roman" pitchFamily="18" charset="0"/>
                <a:cs typeface="Times New Roman" pitchFamily="18" charset="0"/>
              </a:rPr>
              <a:t>La </a:t>
            </a:r>
            <a:r>
              <a:rPr lang="es-ES" altLang="es-AR" sz="3200" u="sng" dirty="0">
                <a:latin typeface="Times New Roman" pitchFamily="18" charset="0"/>
                <a:cs typeface="Times New Roman" pitchFamily="18" charset="0"/>
              </a:rPr>
              <a:t>Corporación Financiera </a:t>
            </a:r>
            <a:r>
              <a:rPr lang="es-ES" altLang="es-AR" sz="3200" u="sng" dirty="0" smtClean="0">
                <a:latin typeface="Times New Roman" pitchFamily="18" charset="0"/>
                <a:cs typeface="Times New Roman" pitchFamily="18" charset="0"/>
              </a:rPr>
              <a:t>Internacional:</a:t>
            </a:r>
            <a:r>
              <a:rPr lang="es-ES" altLang="es-AR" sz="3200" dirty="0" smtClean="0">
                <a:latin typeface="Times New Roman" pitchFamily="18" charset="0"/>
                <a:cs typeface="Times New Roman" pitchFamily="18" charset="0"/>
              </a:rPr>
              <a:t> </a:t>
            </a:r>
            <a:r>
              <a:rPr lang="es-ES" altLang="es-AR" sz="2800" b="1" dirty="0">
                <a:latin typeface="Times New Roman" pitchFamily="18" charset="0"/>
              </a:rPr>
              <a:t>socios comerciales invierten capital por medio de empresas </a:t>
            </a:r>
            <a:r>
              <a:rPr lang="es-ES" altLang="es-AR" sz="2800" b="1" dirty="0" smtClean="0">
                <a:latin typeface="Times New Roman" pitchFamily="18" charset="0"/>
              </a:rPr>
              <a:t>privadas.</a:t>
            </a:r>
            <a:r>
              <a:rPr lang="es-ES" altLang="es-AR" sz="2800" dirty="0" smtClean="0">
                <a:latin typeface="Times New Roman" pitchFamily="18" charset="0"/>
              </a:rPr>
              <a:t> </a:t>
            </a:r>
            <a:r>
              <a:rPr lang="es-ES" altLang="es-AR" sz="2800" dirty="0" smtClean="0">
                <a:latin typeface="Times New Roman" pitchFamily="18" charset="0"/>
                <a:cs typeface="Times New Roman" pitchFamily="18" charset="0"/>
              </a:rPr>
              <a:t>  </a:t>
            </a:r>
            <a:endParaRPr lang="es-ES" altLang="es-AR" sz="2800" dirty="0">
              <a:latin typeface="Times New Roman" pitchFamily="18" charset="0"/>
              <a:cs typeface="Times New Roman" pitchFamily="18" charset="0"/>
            </a:endParaRPr>
          </a:p>
          <a:p>
            <a:pPr algn="just">
              <a:lnSpc>
                <a:spcPct val="90000"/>
              </a:lnSpc>
            </a:pPr>
            <a:r>
              <a:rPr lang="es-ES" altLang="es-AR" sz="3200" dirty="0">
                <a:latin typeface="Times New Roman" pitchFamily="18" charset="0"/>
                <a:cs typeface="Times New Roman" pitchFamily="18" charset="0"/>
              </a:rPr>
              <a:t>El </a:t>
            </a:r>
            <a:r>
              <a:rPr lang="es-ES" altLang="es-AR" sz="3200" u="sng" dirty="0">
                <a:latin typeface="Times New Roman" pitchFamily="18" charset="0"/>
                <a:cs typeface="Times New Roman" pitchFamily="18" charset="0"/>
              </a:rPr>
              <a:t>Organismo Multilateral de Garantía de </a:t>
            </a:r>
            <a:r>
              <a:rPr lang="es-ES" altLang="es-AR" sz="3200" u="sng" dirty="0" smtClean="0">
                <a:latin typeface="Times New Roman" pitchFamily="18" charset="0"/>
                <a:cs typeface="Times New Roman" pitchFamily="18" charset="0"/>
              </a:rPr>
              <a:t>Inversiones:</a:t>
            </a:r>
            <a:r>
              <a:rPr lang="es-ES" altLang="es-AR" sz="3200" dirty="0" smtClean="0">
                <a:latin typeface="Times New Roman" pitchFamily="18" charset="0"/>
                <a:cs typeface="Times New Roman" pitchFamily="18" charset="0"/>
              </a:rPr>
              <a:t> otorgar </a:t>
            </a:r>
            <a:r>
              <a:rPr lang="es-ES" altLang="es-AR" sz="3200" dirty="0">
                <a:latin typeface="Times New Roman" pitchFamily="18" charset="0"/>
                <a:cs typeface="Times New Roman" pitchFamily="18" charset="0"/>
              </a:rPr>
              <a:t>garantía a los inversionistas contra pérdidas ocasionadas por riesgos no comerciales como: expropiación, inconvertibilidad de moneda, restricciones de transferencias, guerras o disturbios</a:t>
            </a:r>
            <a:r>
              <a:rPr lang="es-ES" altLang="es-AR" sz="3200" dirty="0" smtClean="0">
                <a:latin typeface="Times New Roman" pitchFamily="18" charset="0"/>
                <a:cs typeface="Times New Roman" pitchFamily="18" charset="0"/>
              </a:rPr>
              <a:t>.</a:t>
            </a:r>
            <a:endParaRPr lang="es-AR" altLang="es-AR" sz="3200" dirty="0">
              <a:latin typeface="Times New Roman" pitchFamily="18" charset="0"/>
              <a:cs typeface="Times New Roman" pitchFamily="18" charset="0"/>
            </a:endParaRPr>
          </a:p>
          <a:p>
            <a:pPr algn="just">
              <a:lnSpc>
                <a:spcPct val="90000"/>
              </a:lnSpc>
            </a:pPr>
            <a:r>
              <a:rPr lang="es-ES" altLang="es-AR" sz="3200" dirty="0">
                <a:latin typeface="Times New Roman" pitchFamily="18" charset="0"/>
                <a:cs typeface="Times New Roman" pitchFamily="18" charset="0"/>
              </a:rPr>
              <a:t>El </a:t>
            </a:r>
            <a:r>
              <a:rPr lang="es-ES" altLang="es-AR" sz="3200" u="sng" dirty="0">
                <a:latin typeface="Times New Roman" pitchFamily="18" charset="0"/>
                <a:cs typeface="Times New Roman" pitchFamily="18" charset="0"/>
              </a:rPr>
              <a:t>Centro Internacional de Arreglo de Diferencias Relativas a Inversiones</a:t>
            </a:r>
            <a:r>
              <a:rPr lang="es-ES" altLang="es-AR" sz="3200" dirty="0">
                <a:latin typeface="Times New Roman" pitchFamily="18" charset="0"/>
                <a:cs typeface="Times New Roman" pitchFamily="18" charset="0"/>
              </a:rPr>
              <a:t> (CIADI</a:t>
            </a:r>
            <a:r>
              <a:rPr lang="es-ES" altLang="es-AR" sz="3200" dirty="0" smtClean="0">
                <a:latin typeface="Times New Roman" pitchFamily="18" charset="0"/>
                <a:cs typeface="Times New Roman" pitchFamily="18" charset="0"/>
              </a:rPr>
              <a:t>)</a:t>
            </a:r>
            <a:endParaRPr lang="es-AR" altLang="es-AR" sz="3200" dirty="0">
              <a:latin typeface="Times New Roman" pitchFamily="18" charset="0"/>
              <a:cs typeface="Times New Roman" pitchFamily="18" charset="0"/>
            </a:endParaRPr>
          </a:p>
          <a:p>
            <a:pPr algn="just">
              <a:lnSpc>
                <a:spcPct val="90000"/>
              </a:lnSpc>
            </a:pPr>
            <a:endParaRPr lang="es-AR" altLang="es-AR" sz="3200" dirty="0">
              <a:latin typeface="Times New Roman" pitchFamily="18" charset="0"/>
              <a:cs typeface="Times New Roman" pitchFamily="18" charset="0"/>
            </a:endParaRPr>
          </a:p>
          <a:p>
            <a:endParaRPr lang="es-AR" dirty="0"/>
          </a:p>
        </p:txBody>
      </p:sp>
    </p:spTree>
    <p:extLst>
      <p:ext uri="{BB962C8B-B14F-4D97-AF65-F5344CB8AC3E}">
        <p14:creationId xmlns:p14="http://schemas.microsoft.com/office/powerpoint/2010/main" val="11803865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Times New Roman" panose="02020603050405020304" pitchFamily="18" charset="0"/>
                <a:cs typeface="Times New Roman" panose="02020603050405020304" pitchFamily="18" charset="0"/>
              </a:rPr>
              <a:t>Consecuencias de </a:t>
            </a:r>
            <a:r>
              <a:rPr lang="es-ES" b="1" dirty="0" smtClean="0">
                <a:latin typeface="Times New Roman" panose="02020603050405020304" pitchFamily="18" charset="0"/>
                <a:cs typeface="Times New Roman" panose="02020603050405020304" pitchFamily="18" charset="0"/>
              </a:rPr>
              <a:t>las </a:t>
            </a:r>
            <a:r>
              <a:rPr lang="es-ES" b="1" dirty="0" smtClean="0">
                <a:latin typeface="Times New Roman" panose="02020603050405020304" pitchFamily="18" charset="0"/>
                <a:cs typeface="Times New Roman" panose="02020603050405020304" pitchFamily="18" charset="0"/>
              </a:rPr>
              <a:t>privatizaciones de Menem</a:t>
            </a:r>
            <a:endParaRPr lang="es-AR"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a:bodyPr>
          <a:lstStyle/>
          <a:p>
            <a:endParaRPr lang="es-AR" sz="3200" dirty="0"/>
          </a:p>
        </p:txBody>
      </p:sp>
      <p:sp>
        <p:nvSpPr>
          <p:cNvPr id="5" name="4 Rectángulo"/>
          <p:cNvSpPr/>
          <p:nvPr/>
        </p:nvSpPr>
        <p:spPr>
          <a:xfrm>
            <a:off x="1259632" y="2289047"/>
            <a:ext cx="6804248" cy="3108543"/>
          </a:xfrm>
          <a:prstGeom prst="rect">
            <a:avLst/>
          </a:prstGeom>
        </p:spPr>
        <p:txBody>
          <a:bodyPr wrap="square">
            <a:spAutoFit/>
          </a:bodyPr>
          <a:lstStyle/>
          <a:p>
            <a:pPr algn="just"/>
            <a:r>
              <a:rPr lang="es-ES" sz="2800" dirty="0">
                <a:latin typeface="Times New Roman" panose="02020603050405020304" pitchFamily="18" charset="0"/>
                <a:cs typeface="Times New Roman" panose="02020603050405020304" pitchFamily="18" charset="0"/>
              </a:rPr>
              <a:t>La pérdida de empleos en las empresas privatizadas es traumática. Así, en Argentina, decenas de miles de trabajadores de las antiguas empresas públicas se han quedado sin trabajo. El desempleo ha crecido como resultado de las privatizaciones, pero también de la liberalización económica</a:t>
            </a:r>
            <a:r>
              <a:rPr lang="es-ES" dirty="0"/>
              <a:t>.</a:t>
            </a:r>
            <a:endParaRPr lang="es-AR" dirty="0"/>
          </a:p>
        </p:txBody>
      </p:sp>
    </p:spTree>
    <p:extLst>
      <p:ext uri="{BB962C8B-B14F-4D97-AF65-F5344CB8AC3E}">
        <p14:creationId xmlns:p14="http://schemas.microsoft.com/office/powerpoint/2010/main" val="123178764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sz="4400" b="1" dirty="0" smtClean="0">
                <a:latin typeface="Times New Roman" panose="02020603050405020304" pitchFamily="18" charset="0"/>
                <a:cs typeface="Times New Roman" panose="02020603050405020304" pitchFamily="18" charset="0"/>
              </a:rPr>
              <a:t>Demandan ante el CIADI en la Privatizaciones de Menem</a:t>
            </a:r>
            <a:endParaRPr lang="es-AR" sz="4400"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lnSpcReduction="10000"/>
          </a:bodyPr>
          <a:lstStyle/>
          <a:p>
            <a:pPr algn="just" fontAlgn="auto">
              <a:spcAft>
                <a:spcPts val="0"/>
              </a:spcAft>
              <a:buFont typeface="Arial" pitchFamily="34" charset="0"/>
              <a:buChar char="•"/>
              <a:defRPr/>
            </a:pPr>
            <a:r>
              <a:rPr lang="es-ES" dirty="0" smtClean="0">
                <a:latin typeface="Times New Roman" pitchFamily="18" charset="0"/>
                <a:cs typeface="Times New Roman" pitchFamily="18" charset="0"/>
              </a:rPr>
              <a:t>49 </a:t>
            </a:r>
            <a:r>
              <a:rPr lang="es-ES" dirty="0">
                <a:latin typeface="Times New Roman" pitchFamily="18" charset="0"/>
                <a:cs typeface="Times New Roman" pitchFamily="18" charset="0"/>
              </a:rPr>
              <a:t>casos sobre un total de 184 iniciados. ocupaban un 32% del total de demandas presentadas, que incluso rebasa al resto de Latinoamérica en su conjunto (que posee un 16% del total de demandas).</a:t>
            </a:r>
          </a:p>
          <a:p>
            <a:pPr algn="just" fontAlgn="auto">
              <a:spcAft>
                <a:spcPts val="0"/>
              </a:spcAft>
              <a:buFont typeface="Arial" pitchFamily="34" charset="0"/>
              <a:buChar char="•"/>
              <a:defRPr/>
            </a:pPr>
            <a:r>
              <a:rPr lang="es-ES" dirty="0" smtClean="0">
                <a:latin typeface="Times New Roman" pitchFamily="18" charset="0"/>
                <a:cs typeface="Times New Roman" pitchFamily="18" charset="0"/>
              </a:rPr>
              <a:t>2001 ante </a:t>
            </a:r>
            <a:r>
              <a:rPr lang="es-ES" dirty="0">
                <a:latin typeface="Times New Roman" pitchFamily="18" charset="0"/>
                <a:cs typeface="Times New Roman" pitchFamily="18" charset="0"/>
              </a:rPr>
              <a:t>el CIADI 17 causas en trámite sin laudo y 10 causas con laudo. De estas últimas, 4 causas han laudado contra la Argentina, 3 de ellas se encuentran firmes y 1 posee un recurso de nulidad en trámite. Las 6 restantes han sido en favor del Estado Argentino, pero 2 de ellas fueron recurridos por las empresas demandantes pudiendo éstas revertir el laudo inicial y volverlas a su favor. El monto total de las demandas contra Argentina se estima entre unos US$ 13.000 y US$ 20.000 millones, equivalentes a cerca de 30 veces el presupuesto anual en salud de este país, y a un 6,5% de su PIB.</a:t>
            </a:r>
          </a:p>
          <a:p>
            <a:pPr algn="just" fontAlgn="auto">
              <a:spcAft>
                <a:spcPts val="0"/>
              </a:spcAft>
              <a:buFont typeface="Arial" pitchFamily="34" charset="0"/>
              <a:buChar char="•"/>
              <a:defRPr/>
            </a:pPr>
            <a:endParaRPr lang="es-AR" dirty="0">
              <a:latin typeface="Times New Roman" pitchFamily="18" charset="0"/>
              <a:cs typeface="Times New Roman" pitchFamily="18" charset="0"/>
            </a:endParaRPr>
          </a:p>
          <a:p>
            <a:endParaRPr lang="es-AR" dirty="0"/>
          </a:p>
        </p:txBody>
      </p:sp>
    </p:spTree>
    <p:extLst>
      <p:ext uri="{BB962C8B-B14F-4D97-AF65-F5344CB8AC3E}">
        <p14:creationId xmlns:p14="http://schemas.microsoft.com/office/powerpoint/2010/main" val="93337850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ES" dirty="0" smtClean="0"/>
          </a:p>
          <a:p>
            <a:endParaRPr lang="es-ES" dirty="0"/>
          </a:p>
          <a:p>
            <a:r>
              <a:rPr lang="es-ES" sz="5400" b="1" spc="-100" dirty="0">
                <a:solidFill>
                  <a:schemeClr val="tx2"/>
                </a:solidFill>
                <a:latin typeface="Times New Roman" panose="02020603050405020304" pitchFamily="18" charset="0"/>
                <a:ea typeface="+mj-ea"/>
                <a:cs typeface="Times New Roman" panose="02020603050405020304" pitchFamily="18" charset="0"/>
              </a:rPr>
              <a:t>DIFERENCIA LEY 23.696 Y 27.742</a:t>
            </a:r>
            <a:endParaRPr lang="es-AR" sz="5400" b="1" spc="-100" dirty="0">
              <a:solidFill>
                <a:schemeClr val="tx2"/>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40144951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692696"/>
            <a:ext cx="8229600" cy="990600"/>
          </a:xfrm>
        </p:spPr>
        <p:txBody>
          <a:bodyPr>
            <a:normAutofit fontScale="90000"/>
          </a:bodyPr>
          <a:lstStyle/>
          <a:p>
            <a:r>
              <a:rPr lang="es-ES" b="1" dirty="0" smtClean="0">
                <a:latin typeface="Times New Roman" panose="02020603050405020304" pitchFamily="18" charset="0"/>
                <a:cs typeface="Times New Roman" panose="02020603050405020304" pitchFamily="18" charset="0"/>
              </a:rPr>
              <a:t/>
            </a:r>
            <a:br>
              <a:rPr lang="es-ES" b="1" dirty="0" smtClean="0">
                <a:latin typeface="Times New Roman" panose="02020603050405020304" pitchFamily="18" charset="0"/>
                <a:cs typeface="Times New Roman" panose="02020603050405020304" pitchFamily="18" charset="0"/>
              </a:rPr>
            </a:br>
            <a:r>
              <a:rPr lang="es-ES" b="1" dirty="0">
                <a:latin typeface="Times New Roman" panose="02020603050405020304" pitchFamily="18" charset="0"/>
                <a:cs typeface="Times New Roman" panose="02020603050405020304" pitchFamily="18" charset="0"/>
              </a:rPr>
              <a:t>Diferencia  privatizaciones en la Ley </a:t>
            </a:r>
            <a:r>
              <a:rPr lang="es-ES" b="1" dirty="0" smtClean="0">
                <a:latin typeface="Times New Roman" panose="02020603050405020304" pitchFamily="18" charset="0"/>
                <a:cs typeface="Times New Roman" panose="02020603050405020304" pitchFamily="18" charset="0"/>
              </a:rPr>
              <a:t>23.696 </a:t>
            </a:r>
            <a:r>
              <a:rPr lang="es-ES" b="1" dirty="0">
                <a:latin typeface="Times New Roman" panose="02020603050405020304" pitchFamily="18" charset="0"/>
                <a:cs typeface="Times New Roman" panose="02020603050405020304" pitchFamily="18" charset="0"/>
              </a:rPr>
              <a:t>y </a:t>
            </a:r>
            <a:r>
              <a:rPr lang="es-ES" b="1" dirty="0" smtClean="0">
                <a:latin typeface="Times New Roman" panose="02020603050405020304" pitchFamily="18" charset="0"/>
                <a:cs typeface="Times New Roman" panose="02020603050405020304" pitchFamily="18" charset="0"/>
              </a:rPr>
              <a:t>Ley 27.742</a:t>
            </a:r>
            <a:r>
              <a:rPr lang="es-AR" dirty="0">
                <a:latin typeface="Times New Roman" panose="02020603050405020304" pitchFamily="18" charset="0"/>
                <a:cs typeface="Times New Roman" panose="02020603050405020304" pitchFamily="18" charset="0"/>
              </a:rPr>
              <a:t/>
            </a:r>
            <a:br>
              <a:rPr lang="es-AR" dirty="0">
                <a:latin typeface="Times New Roman" panose="02020603050405020304" pitchFamily="18" charset="0"/>
                <a:cs typeface="Times New Roman" panose="02020603050405020304" pitchFamily="18" charset="0"/>
              </a:rPr>
            </a:br>
            <a:endParaRPr lang="es-AR"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539552" y="1772816"/>
            <a:ext cx="8229600" cy="4860032"/>
          </a:xfrm>
        </p:spPr>
        <p:txBody>
          <a:bodyPr>
            <a:noAutofit/>
          </a:bodyPr>
          <a:lstStyle/>
          <a:p>
            <a:pPr algn="just"/>
            <a:r>
              <a:rPr lang="es-ES" sz="2000" dirty="0" smtClean="0">
                <a:latin typeface="Times New Roman" panose="02020603050405020304" pitchFamily="18" charset="0"/>
                <a:cs typeface="Times New Roman" panose="02020603050405020304" pitchFamily="18" charset="0"/>
              </a:rPr>
              <a:t>I-En </a:t>
            </a:r>
            <a:r>
              <a:rPr lang="es-ES" sz="2000" dirty="0">
                <a:latin typeface="Times New Roman" panose="02020603050405020304" pitchFamily="18" charset="0"/>
                <a:cs typeface="Times New Roman" panose="02020603050405020304" pitchFamily="18" charset="0"/>
              </a:rPr>
              <a:t>las preferencias </a:t>
            </a:r>
            <a:r>
              <a:rPr lang="es-ES" sz="2000" dirty="0" smtClean="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por adquisión </a:t>
            </a:r>
            <a:r>
              <a:rPr lang="es-ES" sz="2000" dirty="0">
                <a:latin typeface="Times New Roman" panose="02020603050405020304" pitchFamily="18" charset="0"/>
                <a:cs typeface="Times New Roman" panose="02020603050405020304" pitchFamily="18" charset="0"/>
              </a:rPr>
              <a:t>de empresas </a:t>
            </a:r>
            <a:r>
              <a:rPr lang="es-ES" sz="2000" dirty="0" smtClean="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el nuevo </a:t>
            </a:r>
            <a:r>
              <a:rPr lang="es-ES" sz="2000" dirty="0">
                <a:latin typeface="Times New Roman" panose="02020603050405020304" pitchFamily="18" charset="0"/>
                <a:cs typeface="Times New Roman" panose="02020603050405020304" pitchFamily="18" charset="0"/>
              </a:rPr>
              <a:t>Art. 16 </a:t>
            </a:r>
            <a:r>
              <a:rPr lang="es-ES" sz="2000" dirty="0" smtClean="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otorga rango a </a:t>
            </a:r>
            <a:r>
              <a:rPr lang="es-ES" sz="2000" dirty="0">
                <a:latin typeface="Times New Roman" panose="02020603050405020304" pitchFamily="18" charset="0"/>
                <a:cs typeface="Times New Roman" panose="02020603050405020304" pitchFamily="18" charset="0"/>
              </a:rPr>
              <a:t>los propietarios del capital social, y </a:t>
            </a:r>
            <a:r>
              <a:rPr lang="es-ES" sz="2000" dirty="0" smtClean="0">
                <a:latin typeface="Times New Roman" panose="02020603050405020304" pitchFamily="18" charset="0"/>
                <a:cs typeface="Times New Roman" panose="02020603050405020304" pitchFamily="18" charset="0"/>
              </a:rPr>
              <a:t>los </a:t>
            </a:r>
            <a:r>
              <a:rPr lang="es-ES" sz="2000" dirty="0">
                <a:latin typeface="Times New Roman" panose="02020603050405020304" pitchFamily="18" charset="0"/>
                <a:cs typeface="Times New Roman" panose="02020603050405020304" pitchFamily="18" charset="0"/>
              </a:rPr>
              <a:t>empleados del ente a privatizar mediante el programa de propiedad participada.</a:t>
            </a:r>
            <a:endParaRPr lang="es-AR" sz="2000" dirty="0">
              <a:latin typeface="Times New Roman" panose="02020603050405020304" pitchFamily="18" charset="0"/>
              <a:cs typeface="Times New Roman" panose="02020603050405020304" pitchFamily="18" charset="0"/>
            </a:endParaRPr>
          </a:p>
          <a:p>
            <a:pPr algn="just"/>
            <a:r>
              <a:rPr lang="es-ES" sz="2000" dirty="0">
                <a:latin typeface="Times New Roman" panose="02020603050405020304" pitchFamily="18" charset="0"/>
                <a:cs typeface="Times New Roman" panose="02020603050405020304" pitchFamily="18" charset="0"/>
              </a:rPr>
              <a:t> Elimina los usuarios titulares de servicios, la posibilidad de organizarse en cooperativas, los productores de materia primas, las personas físicas que capitalicen acciones.</a:t>
            </a:r>
            <a:endParaRPr lang="es-AR" sz="2000" dirty="0">
              <a:latin typeface="Times New Roman" panose="02020603050405020304" pitchFamily="18" charset="0"/>
              <a:cs typeface="Times New Roman" panose="02020603050405020304" pitchFamily="18" charset="0"/>
            </a:endParaRPr>
          </a:p>
          <a:p>
            <a:pPr algn="just"/>
            <a:r>
              <a:rPr lang="es-ES" sz="2000" dirty="0">
                <a:latin typeface="Times New Roman" panose="02020603050405020304" pitchFamily="18" charset="0"/>
                <a:cs typeface="Times New Roman" panose="02020603050405020304" pitchFamily="18" charset="0"/>
              </a:rPr>
              <a:t>II-Se incorpora como modalidad de privatización la venta de acciones.</a:t>
            </a:r>
            <a:endParaRPr lang="es-AR" sz="2000" dirty="0">
              <a:latin typeface="Times New Roman" panose="02020603050405020304" pitchFamily="18" charset="0"/>
              <a:cs typeface="Times New Roman" panose="02020603050405020304" pitchFamily="18" charset="0"/>
            </a:endParaRPr>
          </a:p>
          <a:p>
            <a:pPr algn="just"/>
            <a:r>
              <a:rPr lang="es-ES" sz="2000" dirty="0">
                <a:latin typeface="Times New Roman" panose="02020603050405020304" pitchFamily="18" charset="0"/>
                <a:cs typeface="Times New Roman" panose="02020603050405020304" pitchFamily="18" charset="0"/>
              </a:rPr>
              <a:t>III-En el procedimiento de selección se excluye la contratación directa, cuando los adquirentes participen parcialmente en el ente a privatizar.</a:t>
            </a:r>
            <a:endParaRPr lang="es-AR" sz="2000" dirty="0">
              <a:latin typeface="Times New Roman" panose="02020603050405020304" pitchFamily="18" charset="0"/>
              <a:cs typeface="Times New Roman" panose="02020603050405020304" pitchFamily="18" charset="0"/>
            </a:endParaRPr>
          </a:p>
          <a:p>
            <a:pPr algn="just"/>
            <a:r>
              <a:rPr lang="es-ES" sz="2000" dirty="0" smtClean="0">
                <a:latin typeface="Times New Roman" panose="02020603050405020304" pitchFamily="18" charset="0"/>
                <a:cs typeface="Times New Roman" panose="02020603050405020304" pitchFamily="18" charset="0"/>
              </a:rPr>
              <a:t>IV-Control</a:t>
            </a:r>
            <a:r>
              <a:rPr lang="es-ES" sz="2000" dirty="0">
                <a:latin typeface="Times New Roman" panose="02020603050405020304" pitchFamily="18" charset="0"/>
                <a:cs typeface="Times New Roman" panose="02020603050405020304" pitchFamily="18" charset="0"/>
              </a:rPr>
              <a:t>, </a:t>
            </a:r>
            <a:r>
              <a:rPr lang="es-ES" sz="2000" dirty="0" smtClean="0">
                <a:latin typeface="Times New Roman" panose="02020603050405020304" pitchFamily="18" charset="0"/>
                <a:cs typeface="Times New Roman" panose="02020603050405020304" pitchFamily="18" charset="0"/>
              </a:rPr>
              <a:t>Ley </a:t>
            </a:r>
            <a:r>
              <a:rPr lang="es-ES" sz="2000" dirty="0">
                <a:latin typeface="Times New Roman" panose="02020603050405020304" pitchFamily="18" charset="0"/>
                <a:cs typeface="Times New Roman" panose="02020603050405020304" pitchFamily="18" charset="0"/>
              </a:rPr>
              <a:t>23696, </a:t>
            </a:r>
            <a:r>
              <a:rPr lang="es-ES" sz="2000" dirty="0" smtClean="0">
                <a:latin typeface="Times New Roman" panose="02020603050405020304" pitchFamily="18" charset="0"/>
                <a:cs typeface="Times New Roman" panose="02020603050405020304" pitchFamily="18" charset="0"/>
              </a:rPr>
              <a:t> </a:t>
            </a:r>
            <a:r>
              <a:rPr lang="es-ES" sz="2000" dirty="0">
                <a:latin typeface="Times New Roman" panose="02020603050405020304" pitchFamily="18" charset="0"/>
                <a:cs typeface="Times New Roman" panose="02020603050405020304" pitchFamily="18" charset="0"/>
              </a:rPr>
              <a:t>Tribunal de Cuentas de la Nación y la Sindicatura debieran elaborar un Dictamen en diez días hábiles, y el supuesto de observaciones la Comisión Bicameral resolvería</a:t>
            </a:r>
            <a:r>
              <a:rPr lang="es-ES" sz="2000" dirty="0" smtClean="0">
                <a:latin typeface="Times New Roman" panose="02020603050405020304" pitchFamily="18" charset="0"/>
                <a:cs typeface="Times New Roman" panose="02020603050405020304" pitchFamily="18" charset="0"/>
              </a:rPr>
              <a:t>. En </a:t>
            </a:r>
            <a:r>
              <a:rPr lang="es-ES" sz="2000" dirty="0">
                <a:latin typeface="Times New Roman" panose="02020603050405020304" pitchFamily="18" charset="0"/>
                <a:cs typeface="Times New Roman" panose="02020603050405020304" pitchFamily="18" charset="0"/>
              </a:rPr>
              <a:t>el nuevo artículo solo tiene injerencia la Sindicatura de la Nación.</a:t>
            </a:r>
            <a:endParaRPr lang="es-AR" sz="2000" dirty="0">
              <a:latin typeface="Times New Roman" panose="02020603050405020304" pitchFamily="18" charset="0"/>
              <a:cs typeface="Times New Roman" panose="02020603050405020304" pitchFamily="18" charset="0"/>
            </a:endParaRPr>
          </a:p>
          <a:p>
            <a:pPr algn="just"/>
            <a:endParaRPr lang="es-AR"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014218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a:latin typeface="Times New Roman" panose="02020603050405020304" pitchFamily="18" charset="0"/>
                <a:cs typeface="Times New Roman" panose="02020603050405020304" pitchFamily="18" charset="0"/>
              </a:rPr>
              <a:t>MODIFICACIONES LEY 23696</a:t>
            </a:r>
            <a:endParaRPr lang="es-AR" dirty="0"/>
          </a:p>
        </p:txBody>
      </p:sp>
      <p:sp>
        <p:nvSpPr>
          <p:cNvPr id="3" name="2 Marcador de contenido"/>
          <p:cNvSpPr>
            <a:spLocks noGrp="1"/>
          </p:cNvSpPr>
          <p:nvPr>
            <p:ph idx="1"/>
          </p:nvPr>
        </p:nvSpPr>
        <p:spPr>
          <a:xfrm>
            <a:off x="683568" y="1700808"/>
            <a:ext cx="8229600" cy="4427984"/>
          </a:xfrm>
        </p:spPr>
        <p:txBody>
          <a:bodyPr>
            <a:normAutofit/>
          </a:bodyPr>
          <a:lstStyle/>
          <a:p>
            <a:pPr algn="just"/>
            <a:r>
              <a:rPr lang="es-ES" dirty="0">
                <a:latin typeface="Times New Roman" panose="02020603050405020304" pitchFamily="18" charset="0"/>
                <a:cs typeface="Times New Roman" panose="02020603050405020304" pitchFamily="18" charset="0"/>
              </a:rPr>
              <a:t>V-En los sujetos adquirentes elimina los usuarios titulares, los productores de materia prima.</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VI-Autoridad de aplicación, que debe realizar un coeficiente de participación para la propiedad participada que incluya antigüedad, carga de familia, etc. ha sido sustituido por el DNU 70/ 23 que ha reconocido la antigüedad y la carga de familia a los usuarios y productores.</a:t>
            </a:r>
            <a:endParaRPr lang="es-AR" dirty="0">
              <a:latin typeface="Times New Roman" panose="02020603050405020304" pitchFamily="18" charset="0"/>
              <a:cs typeface="Times New Roman" panose="02020603050405020304" pitchFamily="18" charset="0"/>
            </a:endParaRPr>
          </a:p>
          <a:p>
            <a:pPr algn="just"/>
            <a:r>
              <a:rPr lang="es-ES" dirty="0">
                <a:latin typeface="Times New Roman" panose="02020603050405020304" pitchFamily="18" charset="0"/>
                <a:cs typeface="Times New Roman" panose="02020603050405020304" pitchFamily="18" charset="0"/>
              </a:rPr>
              <a:t>VII-Se derogó la posibilidad de pagar las acciones de los productores por el 25% anual, hasta el 50 se derogó que se puede pagar a los usuarios el 50% de los dividendos.</a:t>
            </a:r>
            <a:endParaRPr lang="es-AR" dirty="0">
              <a:latin typeface="Times New Roman" panose="02020603050405020304" pitchFamily="18" charset="0"/>
              <a:cs typeface="Times New Roman" panose="02020603050405020304" pitchFamily="18" charset="0"/>
            </a:endParaRPr>
          </a:p>
          <a:p>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54617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normAutofit/>
          </a:bodyPr>
          <a:lstStyle/>
          <a:p>
            <a:pPr marL="0" indent="0">
              <a:buNone/>
            </a:pPr>
            <a:r>
              <a:rPr lang="es-ES" sz="6600" dirty="0" smtClean="0">
                <a:solidFill>
                  <a:schemeClr val="tx2"/>
                </a:solidFill>
                <a:latin typeface="Times New Roman" panose="02020603050405020304" pitchFamily="18" charset="0"/>
                <a:cs typeface="Times New Roman" panose="02020603050405020304" pitchFamily="18" charset="0"/>
              </a:rPr>
              <a:t>Privatización y Reforma del Estado de Menem-Ley 23.696</a:t>
            </a:r>
            <a:endParaRPr lang="es-AR" sz="66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62137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ES" dirty="0" smtClean="0">
              <a:solidFill>
                <a:schemeClr val="tx2"/>
              </a:solidFill>
              <a:latin typeface="Times New Roman" panose="02020603050405020304" pitchFamily="18" charset="0"/>
              <a:cs typeface="Times New Roman" panose="02020603050405020304" pitchFamily="18" charset="0"/>
            </a:endParaRPr>
          </a:p>
          <a:p>
            <a:endParaRPr lang="es-ES" dirty="0">
              <a:solidFill>
                <a:schemeClr val="tx2"/>
              </a:solidFill>
              <a:latin typeface="Times New Roman" panose="02020603050405020304" pitchFamily="18" charset="0"/>
              <a:cs typeface="Times New Roman" panose="02020603050405020304" pitchFamily="18" charset="0"/>
            </a:endParaRPr>
          </a:p>
          <a:p>
            <a:r>
              <a:rPr lang="es-ES" sz="3600" b="1" dirty="0" smtClean="0">
                <a:solidFill>
                  <a:schemeClr val="tx2"/>
                </a:solidFill>
                <a:latin typeface="Times New Roman" panose="02020603050405020304" pitchFamily="18" charset="0"/>
                <a:cs typeface="Times New Roman" panose="02020603050405020304" pitchFamily="18" charset="0"/>
              </a:rPr>
              <a:t>Requisitos </a:t>
            </a:r>
            <a:r>
              <a:rPr lang="es-ES" sz="3600" b="1" dirty="0">
                <a:solidFill>
                  <a:schemeClr val="tx2"/>
                </a:solidFill>
                <a:latin typeface="Times New Roman" panose="02020603050405020304" pitchFamily="18" charset="0"/>
                <a:cs typeface="Times New Roman" panose="02020603050405020304" pitchFamily="18" charset="0"/>
              </a:rPr>
              <a:t>para las </a:t>
            </a:r>
            <a:r>
              <a:rPr lang="es-ES" sz="3600" b="1" dirty="0" smtClean="0">
                <a:solidFill>
                  <a:schemeClr val="tx2"/>
                </a:solidFill>
                <a:latin typeface="Times New Roman" panose="02020603050405020304" pitchFamily="18" charset="0"/>
                <a:cs typeface="Times New Roman" panose="02020603050405020304" pitchFamily="18" charset="0"/>
              </a:rPr>
              <a:t>privatizaciones Ley 27.742</a:t>
            </a:r>
          </a:p>
          <a:p>
            <a:r>
              <a:rPr lang="es-ES" sz="3600" b="1" dirty="0" smtClean="0">
                <a:solidFill>
                  <a:schemeClr val="tx2"/>
                </a:solidFill>
                <a:latin typeface="Times New Roman" panose="02020603050405020304" pitchFamily="18" charset="0"/>
                <a:cs typeface="Times New Roman" panose="02020603050405020304" pitchFamily="18" charset="0"/>
              </a:rPr>
              <a:t>Remisión ley 23.696</a:t>
            </a:r>
            <a:endParaRPr lang="es-AR" sz="3600" b="1" dirty="0">
              <a:solidFill>
                <a:schemeClr val="tx2"/>
              </a:solidFill>
              <a:latin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29216909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Times New Roman" panose="02020603050405020304" pitchFamily="18" charset="0"/>
                <a:cs typeface="Times New Roman" panose="02020603050405020304" pitchFamily="18" charset="0"/>
              </a:rPr>
              <a:t>Informe para declaración sujeta a privatización</a:t>
            </a:r>
            <a:endParaRPr lang="es-AR"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467544" y="1844824"/>
            <a:ext cx="8229600" cy="4572000"/>
          </a:xfrm>
        </p:spPr>
        <p:txBody>
          <a:bodyPr>
            <a:normAutofit fontScale="85000" lnSpcReduction="20000"/>
          </a:bodyPr>
          <a:lstStyle/>
          <a:p>
            <a:pPr algn="just"/>
            <a:r>
              <a:rPr lang="es-ES" sz="3100" dirty="0">
                <a:latin typeface="Times New Roman" panose="02020603050405020304" pitchFamily="18" charset="0"/>
                <a:cs typeface="Times New Roman" panose="02020603050405020304" pitchFamily="18" charset="0"/>
              </a:rPr>
              <a:t>El </a:t>
            </a:r>
            <a:r>
              <a:rPr lang="es-ES" sz="3100" u="sng" dirty="0">
                <a:latin typeface="Times New Roman" panose="02020603050405020304" pitchFamily="18" charset="0"/>
                <a:cs typeface="Times New Roman" panose="02020603050405020304" pitchFamily="18" charset="0"/>
              </a:rPr>
              <a:t>informe integral</a:t>
            </a:r>
            <a:r>
              <a:rPr lang="es-ES" sz="3100" dirty="0">
                <a:latin typeface="Times New Roman" panose="02020603050405020304" pitchFamily="18" charset="0"/>
                <a:cs typeface="Times New Roman" panose="02020603050405020304" pitchFamily="18" charset="0"/>
              </a:rPr>
              <a:t> sobre la empresa deberá hacerse en </a:t>
            </a:r>
            <a:r>
              <a:rPr lang="es-ES" sz="3100" b="1" dirty="0">
                <a:latin typeface="Times New Roman" panose="02020603050405020304" pitchFamily="18" charset="0"/>
                <a:cs typeface="Times New Roman" panose="02020603050405020304" pitchFamily="18" charset="0"/>
              </a:rPr>
              <a:t>quince días</a:t>
            </a:r>
            <a:r>
              <a:rPr lang="es-ES" sz="3100" dirty="0">
                <a:latin typeface="Times New Roman" panose="02020603050405020304" pitchFamily="18" charset="0"/>
                <a:cs typeface="Times New Roman" panose="02020603050405020304" pitchFamily="18" charset="0"/>
              </a:rPr>
              <a:t>, a contar de la recepción en el Poder Ejecutivo. Deberá ser remitido a la Comisión Bicameral.</a:t>
            </a:r>
            <a:endParaRPr lang="es-AR" sz="3100" dirty="0">
              <a:latin typeface="Times New Roman" panose="02020603050405020304" pitchFamily="18" charset="0"/>
              <a:cs typeface="Times New Roman" panose="02020603050405020304" pitchFamily="18" charset="0"/>
            </a:endParaRPr>
          </a:p>
          <a:p>
            <a:pPr algn="just"/>
            <a:r>
              <a:rPr lang="es-ES" sz="3100" dirty="0" smtClean="0">
                <a:latin typeface="Times New Roman" panose="02020603050405020304" pitchFamily="18" charset="0"/>
                <a:cs typeface="Times New Roman" panose="02020603050405020304" pitchFamily="18" charset="0"/>
              </a:rPr>
              <a:t>En </a:t>
            </a:r>
            <a:r>
              <a:rPr lang="es-ES" sz="3100" dirty="0">
                <a:latin typeface="Times New Roman" panose="02020603050405020304" pitchFamily="18" charset="0"/>
                <a:cs typeface="Times New Roman" panose="02020603050405020304" pitchFamily="18" charset="0"/>
              </a:rPr>
              <a:t>los sujetos adquirentes elimina los usuarios titulares, los productores de materia prima.</a:t>
            </a:r>
            <a:endParaRPr lang="es-AR" sz="3100" dirty="0">
              <a:latin typeface="Times New Roman" panose="02020603050405020304" pitchFamily="18" charset="0"/>
              <a:cs typeface="Times New Roman" panose="02020603050405020304" pitchFamily="18" charset="0"/>
            </a:endParaRPr>
          </a:p>
          <a:p>
            <a:pPr algn="just"/>
            <a:r>
              <a:rPr lang="es-ES" sz="3100" dirty="0" smtClean="0">
                <a:latin typeface="Times New Roman" panose="02020603050405020304" pitchFamily="18" charset="0"/>
                <a:cs typeface="Times New Roman" panose="02020603050405020304" pitchFamily="18" charset="0"/>
              </a:rPr>
              <a:t>Autoridad </a:t>
            </a:r>
            <a:r>
              <a:rPr lang="es-ES" sz="3100" dirty="0">
                <a:latin typeface="Times New Roman" panose="02020603050405020304" pitchFamily="18" charset="0"/>
                <a:cs typeface="Times New Roman" panose="02020603050405020304" pitchFamily="18" charset="0"/>
              </a:rPr>
              <a:t>de aplicación, que debe realizar un coeficiente de participación para la propiedad participada que incluya antigüedad, carga de familia, etc. ha sido sustituido por el DNU 70/ 23 que ha reconocido la antigüedad y la carga de familia a los usuarios y productores.</a:t>
            </a:r>
            <a:endParaRPr lang="es-AR" sz="3100" dirty="0">
              <a:latin typeface="Times New Roman" panose="02020603050405020304" pitchFamily="18" charset="0"/>
              <a:cs typeface="Times New Roman" panose="02020603050405020304" pitchFamily="18" charset="0"/>
            </a:endParaRPr>
          </a:p>
          <a:p>
            <a:pPr algn="just"/>
            <a:r>
              <a:rPr lang="es-ES" sz="3100" b="1" dirty="0" smtClean="0">
                <a:latin typeface="Times New Roman" panose="02020603050405020304" pitchFamily="18" charset="0"/>
                <a:cs typeface="Times New Roman" panose="02020603050405020304" pitchFamily="18" charset="0"/>
              </a:rPr>
              <a:t>Se </a:t>
            </a:r>
            <a:r>
              <a:rPr lang="es-ES" sz="3100" b="1" dirty="0">
                <a:latin typeface="Times New Roman" panose="02020603050405020304" pitchFamily="18" charset="0"/>
                <a:cs typeface="Times New Roman" panose="02020603050405020304" pitchFamily="18" charset="0"/>
              </a:rPr>
              <a:t>derogó </a:t>
            </a:r>
            <a:r>
              <a:rPr lang="es-ES" sz="3100" dirty="0">
                <a:latin typeface="Times New Roman" panose="02020603050405020304" pitchFamily="18" charset="0"/>
                <a:cs typeface="Times New Roman" panose="02020603050405020304" pitchFamily="18" charset="0"/>
              </a:rPr>
              <a:t>la posibilidad de </a:t>
            </a:r>
            <a:r>
              <a:rPr lang="es-ES" sz="3100" b="1" dirty="0">
                <a:latin typeface="Times New Roman" panose="02020603050405020304" pitchFamily="18" charset="0"/>
                <a:cs typeface="Times New Roman" panose="02020603050405020304" pitchFamily="18" charset="0"/>
              </a:rPr>
              <a:t>pagar las acciones de los productores por el 25% anual, hasta el 50 </a:t>
            </a:r>
            <a:r>
              <a:rPr lang="es-ES" sz="3100" dirty="0">
                <a:latin typeface="Times New Roman" panose="02020603050405020304" pitchFamily="18" charset="0"/>
                <a:cs typeface="Times New Roman" panose="02020603050405020304" pitchFamily="18" charset="0"/>
              </a:rPr>
              <a:t>se derogó que se puede pagar a los usuarios el 50% de los dividendos.</a:t>
            </a:r>
            <a:endParaRPr lang="es-AR" sz="3100" dirty="0">
              <a:latin typeface="Times New Roman" panose="02020603050405020304" pitchFamily="18" charset="0"/>
              <a:cs typeface="Times New Roman" panose="02020603050405020304" pitchFamily="18" charset="0"/>
            </a:endParaRPr>
          </a:p>
          <a:p>
            <a:pPr algn="just"/>
            <a:endParaRPr lang="es-AR" sz="3100" dirty="0">
              <a:latin typeface="Times New Roman" panose="02020603050405020304" pitchFamily="18" charset="0"/>
              <a:cs typeface="Times New Roman" panose="02020603050405020304" pitchFamily="18" charset="0"/>
            </a:endParaRPr>
          </a:p>
          <a:p>
            <a:endParaRPr lang="es-AR" dirty="0"/>
          </a:p>
        </p:txBody>
      </p:sp>
    </p:spTree>
    <p:extLst>
      <p:ext uri="{BB962C8B-B14F-4D97-AF65-F5344CB8AC3E}">
        <p14:creationId xmlns:p14="http://schemas.microsoft.com/office/powerpoint/2010/main" val="158613303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31440"/>
            <a:ext cx="8229600" cy="2197966"/>
          </a:xfrm>
        </p:spPr>
        <p:txBody>
          <a:bodyPr/>
          <a:lstStyle/>
          <a:p>
            <a:r>
              <a:rPr lang="es-ES" dirty="0" smtClean="0">
                <a:latin typeface="Times New Roman" panose="02020603050405020304" pitchFamily="18" charset="0"/>
                <a:cs typeface="Times New Roman" panose="02020603050405020304" pitchFamily="18" charset="0"/>
              </a:rPr>
              <a:t>Informe PE  Elevación C Bicameral</a:t>
            </a:r>
            <a:endParaRPr lang="es-AR"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95536" y="1052736"/>
            <a:ext cx="8229600" cy="4788024"/>
          </a:xfrm>
        </p:spPr>
        <p:txBody>
          <a:bodyPr>
            <a:noAutofit/>
          </a:bodyPr>
          <a:lstStyle/>
          <a:p>
            <a:pPr lvl="0" algn="just"/>
            <a:r>
              <a:rPr lang="es-ES" sz="2000" dirty="0">
                <a:latin typeface="Times New Roman" panose="02020603050405020304" pitchFamily="18" charset="0"/>
                <a:cs typeface="Times New Roman" panose="02020603050405020304" pitchFamily="18" charset="0"/>
              </a:rPr>
              <a:t>E</a:t>
            </a:r>
            <a:r>
              <a:rPr lang="es-ES" sz="2000" dirty="0" smtClean="0">
                <a:latin typeface="Times New Roman" panose="02020603050405020304" pitchFamily="18" charset="0"/>
                <a:cs typeface="Times New Roman" panose="02020603050405020304" pitchFamily="18" charset="0"/>
              </a:rPr>
              <a:t>l </a:t>
            </a:r>
            <a:r>
              <a:rPr lang="es-ES" sz="2000" dirty="0">
                <a:latin typeface="Times New Roman" panose="02020603050405020304" pitchFamily="18" charset="0"/>
                <a:cs typeface="Times New Roman" panose="02020603050405020304" pitchFamily="18" charset="0"/>
              </a:rPr>
              <a:t>carácter </a:t>
            </a:r>
            <a:r>
              <a:rPr lang="es-ES" sz="2400" b="1" dirty="0">
                <a:latin typeface="Times New Roman" panose="02020603050405020304" pitchFamily="18" charset="0"/>
                <a:cs typeface="Times New Roman" panose="02020603050405020304" pitchFamily="18" charset="0"/>
              </a:rPr>
              <a:t>total o parcial </a:t>
            </a:r>
            <a:r>
              <a:rPr lang="es-ES" sz="2000" dirty="0">
                <a:latin typeface="Times New Roman" panose="02020603050405020304" pitchFamily="18" charset="0"/>
                <a:cs typeface="Times New Roman" panose="02020603050405020304" pitchFamily="18" charset="0"/>
              </a:rPr>
              <a:t>de la privatización </a:t>
            </a:r>
            <a:r>
              <a:rPr lang="es-ES" sz="2000" dirty="0" smtClean="0">
                <a:latin typeface="Times New Roman" panose="02020603050405020304" pitchFamily="18" charset="0"/>
                <a:cs typeface="Times New Roman" panose="02020603050405020304" pitchFamily="18" charset="0"/>
              </a:rPr>
              <a:t> </a:t>
            </a:r>
            <a:r>
              <a:rPr lang="es-ES" sz="2000" dirty="0">
                <a:latin typeface="Times New Roman" panose="02020603050405020304" pitchFamily="18" charset="0"/>
                <a:cs typeface="Times New Roman" panose="02020603050405020304" pitchFamily="18" charset="0"/>
              </a:rPr>
              <a:t>y su fundamento;</a:t>
            </a:r>
            <a:endParaRPr lang="es-AR" sz="2000" dirty="0">
              <a:latin typeface="Times New Roman" panose="02020603050405020304" pitchFamily="18" charset="0"/>
              <a:cs typeface="Times New Roman" panose="02020603050405020304" pitchFamily="18" charset="0"/>
            </a:endParaRPr>
          </a:p>
          <a:p>
            <a:pPr algn="just"/>
            <a:r>
              <a:rPr lang="es-ES" sz="2000" dirty="0" smtClean="0">
                <a:latin typeface="Times New Roman" panose="02020603050405020304" pitchFamily="18" charset="0"/>
                <a:cs typeface="Times New Roman" panose="02020603050405020304" pitchFamily="18" charset="0"/>
              </a:rPr>
              <a:t> </a:t>
            </a:r>
            <a:r>
              <a:rPr lang="es-ES" sz="2000" dirty="0">
                <a:latin typeface="Times New Roman" panose="02020603050405020304" pitchFamily="18" charset="0"/>
                <a:cs typeface="Times New Roman" panose="02020603050405020304" pitchFamily="18" charset="0"/>
              </a:rPr>
              <a:t>A</a:t>
            </a:r>
            <a:r>
              <a:rPr lang="es-ES" sz="2000" dirty="0" smtClean="0">
                <a:latin typeface="Times New Roman" panose="02020603050405020304" pitchFamily="18" charset="0"/>
                <a:cs typeface="Times New Roman" panose="02020603050405020304" pitchFamily="18" charset="0"/>
              </a:rPr>
              <a:t>lternativas </a:t>
            </a:r>
            <a:r>
              <a:rPr lang="es-ES" sz="2000" dirty="0">
                <a:latin typeface="Times New Roman" panose="02020603050405020304" pitchFamily="18" charset="0"/>
                <a:cs typeface="Times New Roman" panose="02020603050405020304" pitchFamily="18" charset="0"/>
              </a:rPr>
              <a:t>de procedimiento </a:t>
            </a:r>
            <a:r>
              <a:rPr lang="es-ES" sz="2000" dirty="0" smtClean="0">
                <a:latin typeface="Times New Roman" panose="02020603050405020304" pitchFamily="18" charset="0"/>
                <a:cs typeface="Times New Roman" panose="02020603050405020304" pitchFamily="18" charset="0"/>
              </a:rPr>
              <a:t>enunciados </a:t>
            </a:r>
            <a:r>
              <a:rPr lang="es-ES" sz="2000" dirty="0">
                <a:latin typeface="Times New Roman" panose="02020603050405020304" pitchFamily="18" charset="0"/>
                <a:cs typeface="Times New Roman" panose="02020603050405020304" pitchFamily="18" charset="0"/>
              </a:rPr>
              <a:t>Ley Nº 23.696 </a:t>
            </a:r>
            <a:r>
              <a:rPr lang="es-ES" sz="2000" dirty="0" smtClean="0">
                <a:latin typeface="Times New Roman" panose="02020603050405020304" pitchFamily="18" charset="0"/>
                <a:cs typeface="Times New Roman" panose="02020603050405020304" pitchFamily="18" charset="0"/>
              </a:rPr>
              <a:t>;</a:t>
            </a:r>
            <a:r>
              <a:rPr lang="es-AR" sz="2000" dirty="0">
                <a:latin typeface="Times New Roman" panose="02020603050405020304" pitchFamily="18" charset="0"/>
                <a:cs typeface="Times New Roman" panose="02020603050405020304" pitchFamily="18" charset="0"/>
              </a:rPr>
              <a:t> 1º) </a:t>
            </a:r>
            <a:r>
              <a:rPr lang="es-AR" sz="2000" b="1" dirty="0">
                <a:latin typeface="Times New Roman" panose="02020603050405020304" pitchFamily="18" charset="0"/>
                <a:cs typeface="Times New Roman" panose="02020603050405020304" pitchFamily="18" charset="0"/>
              </a:rPr>
              <a:t>Transferir la titularidad, ejercicio de derechos societarios o </a:t>
            </a:r>
            <a:r>
              <a:rPr lang="es-AR" sz="2000" b="1" dirty="0" smtClean="0">
                <a:latin typeface="Times New Roman" panose="02020603050405020304" pitchFamily="18" charset="0"/>
                <a:cs typeface="Times New Roman" panose="02020603050405020304" pitchFamily="18" charset="0"/>
              </a:rPr>
              <a:t>administración.  </a:t>
            </a:r>
            <a:r>
              <a:rPr lang="es-AR" sz="2000" dirty="0" smtClean="0">
                <a:latin typeface="Times New Roman" panose="02020603050405020304" pitchFamily="18" charset="0"/>
                <a:cs typeface="Times New Roman" panose="02020603050405020304" pitchFamily="18" charset="0"/>
              </a:rPr>
              <a:t>2º</a:t>
            </a:r>
            <a:r>
              <a:rPr lang="es-AR" sz="2000" dirty="0">
                <a:latin typeface="Times New Roman" panose="02020603050405020304" pitchFamily="18" charset="0"/>
                <a:cs typeface="Times New Roman" panose="02020603050405020304" pitchFamily="18" charset="0"/>
              </a:rPr>
              <a:t>) </a:t>
            </a:r>
            <a:r>
              <a:rPr lang="es-AR" sz="2000" b="1" dirty="0">
                <a:latin typeface="Times New Roman" panose="02020603050405020304" pitchFamily="18" charset="0"/>
                <a:cs typeface="Times New Roman" panose="02020603050405020304" pitchFamily="18" charset="0"/>
              </a:rPr>
              <a:t>Constituir sociedades: transformar, escindir o fusionar los entes mencionados en el inciso </a:t>
            </a:r>
            <a:r>
              <a:rPr lang="es-AR" sz="2000" b="1" dirty="0" smtClean="0">
                <a:latin typeface="Times New Roman" panose="02020603050405020304" pitchFamily="18" charset="0"/>
                <a:cs typeface="Times New Roman" panose="02020603050405020304" pitchFamily="18" charset="0"/>
              </a:rPr>
              <a:t>anterior</a:t>
            </a:r>
            <a:r>
              <a:rPr lang="es-AR" sz="2000" dirty="0" smtClean="0">
                <a:latin typeface="Times New Roman" panose="02020603050405020304" pitchFamily="18" charset="0"/>
                <a:cs typeface="Times New Roman" panose="02020603050405020304" pitchFamily="18" charset="0"/>
              </a:rPr>
              <a:t>. 3º</a:t>
            </a:r>
            <a:r>
              <a:rPr lang="es-AR" sz="2000" dirty="0">
                <a:latin typeface="Times New Roman" panose="02020603050405020304" pitchFamily="18" charset="0"/>
                <a:cs typeface="Times New Roman" panose="02020603050405020304" pitchFamily="18" charset="0"/>
              </a:rPr>
              <a:t>) </a:t>
            </a:r>
            <a:r>
              <a:rPr lang="es-AR" sz="2000" b="1" dirty="0">
                <a:latin typeface="Times New Roman" panose="02020603050405020304" pitchFamily="18" charset="0"/>
                <a:cs typeface="Times New Roman" panose="02020603050405020304" pitchFamily="18" charset="0"/>
              </a:rPr>
              <a:t>Reformar los estatutos </a:t>
            </a:r>
            <a:r>
              <a:rPr lang="es-AR" sz="2000" b="1" dirty="0" smtClean="0">
                <a:latin typeface="Times New Roman" panose="02020603050405020304" pitchFamily="18" charset="0"/>
                <a:cs typeface="Times New Roman" panose="02020603050405020304" pitchFamily="18" charset="0"/>
              </a:rPr>
              <a:t>societarios. </a:t>
            </a:r>
            <a:r>
              <a:rPr lang="es-AR" sz="2000" dirty="0" smtClean="0">
                <a:latin typeface="Times New Roman" panose="02020603050405020304" pitchFamily="18" charset="0"/>
                <a:cs typeface="Times New Roman" panose="02020603050405020304" pitchFamily="18" charset="0"/>
              </a:rPr>
              <a:t>4º</a:t>
            </a:r>
            <a:r>
              <a:rPr lang="es-AR" sz="2000" dirty="0">
                <a:latin typeface="Times New Roman" panose="02020603050405020304" pitchFamily="18" charset="0"/>
                <a:cs typeface="Times New Roman" panose="02020603050405020304" pitchFamily="18" charset="0"/>
              </a:rPr>
              <a:t>) </a:t>
            </a:r>
            <a:r>
              <a:rPr lang="es-AR" sz="2000" b="1" dirty="0">
                <a:latin typeface="Times New Roman" panose="02020603050405020304" pitchFamily="18" charset="0"/>
                <a:cs typeface="Times New Roman" panose="02020603050405020304" pitchFamily="18" charset="0"/>
              </a:rPr>
              <a:t>Disolver los entes jurídicos </a:t>
            </a:r>
            <a:r>
              <a:rPr lang="es-AR" sz="2000" dirty="0">
                <a:latin typeface="Times New Roman" panose="02020603050405020304" pitchFamily="18" charset="0"/>
                <a:cs typeface="Times New Roman" panose="02020603050405020304" pitchFamily="18" charset="0"/>
              </a:rPr>
              <a:t>preexistentes </a:t>
            </a:r>
            <a:r>
              <a:rPr lang="es-AR" sz="2000" dirty="0" smtClean="0">
                <a:latin typeface="Times New Roman" panose="02020603050405020304" pitchFamily="18" charset="0"/>
                <a:cs typeface="Times New Roman" panose="02020603050405020304" pitchFamily="18" charset="0"/>
              </a:rPr>
              <a:t> en los casos que por transformación</a:t>
            </a:r>
            <a:r>
              <a:rPr lang="es-AR" sz="2000" dirty="0">
                <a:latin typeface="Times New Roman" panose="02020603050405020304" pitchFamily="18" charset="0"/>
                <a:cs typeface="Times New Roman" panose="02020603050405020304" pitchFamily="18" charset="0"/>
              </a:rPr>
              <a:t>, escisión, fusión o liquidación, </a:t>
            </a:r>
            <a:r>
              <a:rPr lang="es-AR" sz="2000" dirty="0" smtClean="0">
                <a:latin typeface="Times New Roman" panose="02020603050405020304" pitchFamily="18" charset="0"/>
                <a:cs typeface="Times New Roman" panose="02020603050405020304" pitchFamily="18" charset="0"/>
              </a:rPr>
              <a:t>corresponda. 5º</a:t>
            </a:r>
            <a:r>
              <a:rPr lang="es-AR" sz="2000" dirty="0">
                <a:latin typeface="Times New Roman" panose="02020603050405020304" pitchFamily="18" charset="0"/>
                <a:cs typeface="Times New Roman" panose="02020603050405020304" pitchFamily="18" charset="0"/>
              </a:rPr>
              <a:t>) </a:t>
            </a:r>
            <a:r>
              <a:rPr lang="es-AR" sz="2000" b="1" dirty="0">
                <a:latin typeface="Times New Roman" panose="02020603050405020304" pitchFamily="18" charset="0"/>
                <a:cs typeface="Times New Roman" panose="02020603050405020304" pitchFamily="18" charset="0"/>
              </a:rPr>
              <a:t>Negociar retrocesiones</a:t>
            </a:r>
            <a:r>
              <a:rPr lang="es-AR" sz="2000" dirty="0">
                <a:latin typeface="Times New Roman" panose="02020603050405020304" pitchFamily="18" charset="0"/>
                <a:cs typeface="Times New Roman" panose="02020603050405020304" pitchFamily="18" charset="0"/>
              </a:rPr>
              <a:t> y acordar la extinción o modificación de </a:t>
            </a:r>
            <a:r>
              <a:rPr lang="es-AR" sz="2000" dirty="0" smtClean="0">
                <a:latin typeface="Times New Roman" panose="02020603050405020304" pitchFamily="18" charset="0"/>
                <a:cs typeface="Times New Roman" panose="02020603050405020304" pitchFamily="18" charset="0"/>
              </a:rPr>
              <a:t>contratos. 6º</a:t>
            </a:r>
            <a:r>
              <a:rPr lang="es-AR" sz="2000" dirty="0">
                <a:latin typeface="Times New Roman" panose="02020603050405020304" pitchFamily="18" charset="0"/>
                <a:cs typeface="Times New Roman" panose="02020603050405020304" pitchFamily="18" charset="0"/>
              </a:rPr>
              <a:t>) </a:t>
            </a:r>
            <a:r>
              <a:rPr lang="es-AR" sz="2000" b="1" dirty="0">
                <a:latin typeface="Times New Roman" panose="02020603050405020304" pitchFamily="18" charset="0"/>
                <a:cs typeface="Times New Roman" panose="02020603050405020304" pitchFamily="18" charset="0"/>
              </a:rPr>
              <a:t>Efectuar las enajenaciones </a:t>
            </a:r>
            <a:r>
              <a:rPr lang="es-AR" sz="2000" b="1" dirty="0" smtClean="0">
                <a:latin typeface="Times New Roman" panose="02020603050405020304" pitchFamily="18" charset="0"/>
                <a:cs typeface="Times New Roman" panose="02020603050405020304" pitchFamily="18" charset="0"/>
              </a:rPr>
              <a:t> </a:t>
            </a:r>
            <a:r>
              <a:rPr lang="es-AR" sz="2000" b="1" dirty="0" smtClean="0">
                <a:latin typeface="Times New Roman" panose="02020603050405020304" pitchFamily="18" charset="0"/>
                <a:cs typeface="Times New Roman" panose="02020603050405020304" pitchFamily="18" charset="0"/>
              </a:rPr>
              <a:t>que refieran </a:t>
            </a:r>
            <a:r>
              <a:rPr lang="es-AR" sz="2000" b="1" dirty="0">
                <a:latin typeface="Times New Roman" panose="02020603050405020304" pitchFamily="18" charset="0"/>
                <a:cs typeface="Times New Roman" panose="02020603050405020304" pitchFamily="18" charset="0"/>
              </a:rPr>
              <a:t>a bienes, activos o haciendas productivas en litigio</a:t>
            </a:r>
            <a:r>
              <a:rPr lang="es-AR" sz="2000" dirty="0">
                <a:latin typeface="Times New Roman" panose="02020603050405020304" pitchFamily="18" charset="0"/>
                <a:cs typeface="Times New Roman" panose="02020603050405020304" pitchFamily="18" charset="0"/>
              </a:rPr>
              <a:t>, en cuyo caso el </a:t>
            </a:r>
            <a:r>
              <a:rPr lang="es-AR" sz="2000" b="1" dirty="0">
                <a:latin typeface="Times New Roman" panose="02020603050405020304" pitchFamily="18" charset="0"/>
                <a:cs typeface="Times New Roman" panose="02020603050405020304" pitchFamily="18" charset="0"/>
              </a:rPr>
              <a:t>adquirente subrogará </a:t>
            </a:r>
            <a:r>
              <a:rPr lang="es-AR" sz="2000" dirty="0">
                <a:latin typeface="Times New Roman" panose="02020603050405020304" pitchFamily="18" charset="0"/>
                <a:cs typeface="Times New Roman" panose="02020603050405020304" pitchFamily="18" charset="0"/>
              </a:rPr>
              <a:t>al Estado Nacional en las cuestiones, litigios y </a:t>
            </a:r>
            <a:r>
              <a:rPr lang="es-AR" sz="2000" dirty="0" smtClean="0">
                <a:latin typeface="Times New Roman" panose="02020603050405020304" pitchFamily="18" charset="0"/>
                <a:cs typeface="Times New Roman" panose="02020603050405020304" pitchFamily="18" charset="0"/>
              </a:rPr>
              <a:t>obligaciones</a:t>
            </a:r>
            <a:r>
              <a:rPr lang="es-AR" sz="2000" dirty="0" smtClean="0">
                <a:latin typeface="Times New Roman" panose="02020603050405020304" pitchFamily="18" charset="0"/>
                <a:cs typeface="Times New Roman" panose="02020603050405020304" pitchFamily="18" charset="0"/>
              </a:rPr>
              <a:t>. 7) </a:t>
            </a:r>
            <a:r>
              <a:rPr lang="es-AR" sz="2000" b="1" dirty="0" smtClean="0">
                <a:latin typeface="Times New Roman" panose="02020603050405020304" pitchFamily="18" charset="0"/>
                <a:cs typeface="Times New Roman" panose="02020603050405020304" pitchFamily="18" charset="0"/>
              </a:rPr>
              <a:t>Establecer </a:t>
            </a:r>
            <a:r>
              <a:rPr lang="es-ES" sz="2000" b="1" dirty="0" smtClean="0">
                <a:latin typeface="Times New Roman" panose="02020603050405020304" pitchFamily="18" charset="0"/>
                <a:cs typeface="Times New Roman" panose="02020603050405020304" pitchFamily="18" charset="0"/>
              </a:rPr>
              <a:t>las </a:t>
            </a:r>
            <a:r>
              <a:rPr lang="es-ES" sz="2000" b="1" dirty="0" smtClean="0">
                <a:latin typeface="Times New Roman" panose="02020603050405020304" pitchFamily="18" charset="0"/>
                <a:cs typeface="Times New Roman" panose="02020603050405020304" pitchFamily="18" charset="0"/>
              </a:rPr>
              <a:t>modalidades de  </a:t>
            </a:r>
            <a:r>
              <a:rPr lang="es-ES" sz="2000" b="1" dirty="0">
                <a:latin typeface="Times New Roman" panose="02020603050405020304" pitchFamily="18" charset="0"/>
                <a:cs typeface="Times New Roman" panose="02020603050405020304" pitchFamily="18" charset="0"/>
              </a:rPr>
              <a:t>procedimiento de selección </a:t>
            </a:r>
            <a:r>
              <a:rPr lang="es-ES" sz="2000" dirty="0" smtClean="0">
                <a:latin typeface="Times New Roman" panose="02020603050405020304" pitchFamily="18" charset="0"/>
                <a:cs typeface="Times New Roman" panose="02020603050405020304" pitchFamily="18" charset="0"/>
              </a:rPr>
              <a:t>y </a:t>
            </a:r>
            <a:r>
              <a:rPr lang="es-ES" sz="2000" dirty="0">
                <a:latin typeface="Times New Roman" panose="02020603050405020304" pitchFamily="18" charset="0"/>
                <a:cs typeface="Times New Roman" panose="02020603050405020304" pitchFamily="18" charset="0"/>
              </a:rPr>
              <a:t>los plazos estimados para cada una de las etapas del procedimiento de </a:t>
            </a:r>
            <a:r>
              <a:rPr lang="es-ES" sz="2000" dirty="0" smtClean="0">
                <a:latin typeface="Times New Roman" panose="02020603050405020304" pitchFamily="18" charset="0"/>
                <a:cs typeface="Times New Roman" panose="02020603050405020304" pitchFamily="18" charset="0"/>
              </a:rPr>
              <a:t>privatización</a:t>
            </a:r>
            <a:r>
              <a:rPr lang="es-ES" sz="2000" dirty="0" smtClean="0">
                <a:latin typeface="Times New Roman" panose="02020603050405020304" pitchFamily="18" charset="0"/>
                <a:cs typeface="Times New Roman" panose="02020603050405020304" pitchFamily="18" charset="0"/>
              </a:rPr>
              <a:t>. 8)</a:t>
            </a:r>
            <a:r>
              <a:rPr lang="es-ES" sz="2000" dirty="0" smtClean="0">
                <a:latin typeface="Times New Roman" panose="02020603050405020304" pitchFamily="18" charset="0"/>
                <a:cs typeface="Times New Roman" panose="02020603050405020304" pitchFamily="18" charset="0"/>
              </a:rPr>
              <a:t> </a:t>
            </a:r>
            <a:r>
              <a:rPr lang="es-ES" sz="2000" b="1" dirty="0" smtClean="0">
                <a:latin typeface="Times New Roman" panose="02020603050405020304" pitchFamily="18" charset="0"/>
                <a:cs typeface="Times New Roman" panose="02020603050405020304" pitchFamily="18" charset="0"/>
              </a:rPr>
              <a:t>La aplicabilidad </a:t>
            </a:r>
            <a:r>
              <a:rPr lang="es-ES" sz="2000" dirty="0">
                <a:latin typeface="Times New Roman" panose="02020603050405020304" pitchFamily="18" charset="0"/>
                <a:cs typeface="Times New Roman" panose="02020603050405020304" pitchFamily="18" charset="0"/>
              </a:rPr>
              <a:t>en el caso que </a:t>
            </a:r>
            <a:r>
              <a:rPr lang="es-ES" sz="2000" dirty="0" smtClean="0">
                <a:latin typeface="Times New Roman" panose="02020603050405020304" pitchFamily="18" charset="0"/>
                <a:cs typeface="Times New Roman" panose="02020603050405020304" pitchFamily="18" charset="0"/>
              </a:rPr>
              <a:t>corresponda </a:t>
            </a:r>
            <a:r>
              <a:rPr lang="es-ES" sz="2000" b="1" dirty="0">
                <a:latin typeface="Times New Roman" panose="02020603050405020304" pitchFamily="18" charset="0"/>
                <a:cs typeface="Times New Roman" panose="02020603050405020304" pitchFamily="18" charset="0"/>
              </a:rPr>
              <a:t>de un Programa de Propiedad </a:t>
            </a:r>
            <a:r>
              <a:rPr lang="es-ES" sz="2000" b="1" dirty="0" smtClean="0">
                <a:latin typeface="Times New Roman" panose="02020603050405020304" pitchFamily="18" charset="0"/>
                <a:cs typeface="Times New Roman" panose="02020603050405020304" pitchFamily="18" charset="0"/>
              </a:rPr>
              <a:t>Participada</a:t>
            </a:r>
            <a:r>
              <a:rPr lang="es-ES" sz="2000" dirty="0" smtClean="0">
                <a:latin typeface="Times New Roman" panose="02020603050405020304" pitchFamily="18" charset="0"/>
                <a:cs typeface="Times New Roman" panose="02020603050405020304" pitchFamily="18" charset="0"/>
              </a:rPr>
              <a:t>. </a:t>
            </a:r>
            <a:endParaRPr lang="es-ES"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687002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a:latin typeface="Times New Roman" panose="02020603050405020304" pitchFamily="18" charset="0"/>
                <a:cs typeface="Times New Roman" panose="02020603050405020304" pitchFamily="18" charset="0"/>
              </a:rPr>
              <a:t>P</a:t>
            </a:r>
            <a:r>
              <a:rPr lang="es-AR" dirty="0" smtClean="0">
                <a:latin typeface="Times New Roman" panose="02020603050405020304" pitchFamily="18" charset="0"/>
                <a:cs typeface="Times New Roman" panose="02020603050405020304" pitchFamily="18" charset="0"/>
              </a:rPr>
              <a:t>rocedimientos </a:t>
            </a:r>
            <a:r>
              <a:rPr lang="es-AR" dirty="0">
                <a:latin typeface="Times New Roman" panose="02020603050405020304" pitchFamily="18" charset="0"/>
                <a:cs typeface="Times New Roman" panose="02020603050405020304" pitchFamily="18" charset="0"/>
              </a:rPr>
              <a:t>y </a:t>
            </a:r>
            <a:r>
              <a:rPr lang="es-AR" dirty="0" smtClean="0">
                <a:latin typeface="Times New Roman" panose="02020603050405020304" pitchFamily="18" charset="0"/>
                <a:cs typeface="Times New Roman" panose="02020603050405020304" pitchFamily="18" charset="0"/>
              </a:rPr>
              <a:t>modalidades</a:t>
            </a:r>
            <a:br>
              <a:rPr lang="es-AR" dirty="0" smtClean="0">
                <a:latin typeface="Times New Roman" panose="02020603050405020304" pitchFamily="18" charset="0"/>
                <a:cs typeface="Times New Roman" panose="02020603050405020304" pitchFamily="18" charset="0"/>
              </a:rPr>
            </a:br>
            <a:r>
              <a:rPr lang="es-AR" dirty="0" smtClean="0">
                <a:latin typeface="Times New Roman" panose="02020603050405020304" pitchFamily="18" charset="0"/>
                <a:cs typeface="Times New Roman" panose="02020603050405020304" pitchFamily="18" charset="0"/>
              </a:rPr>
              <a:t> </a:t>
            </a:r>
            <a:endParaRPr lang="es-AR" dirty="0">
              <a:latin typeface="Times New Roman" panose="02020603050405020304" pitchFamily="18" charset="0"/>
              <a:cs typeface="Times New Roman" panose="02020603050405020304" pitchFamily="18" charset="0"/>
            </a:endParaRPr>
          </a:p>
        </p:txBody>
      </p:sp>
      <p:sp>
        <p:nvSpPr>
          <p:cNvPr id="3" name="2 Rectángulo"/>
          <p:cNvSpPr/>
          <p:nvPr/>
        </p:nvSpPr>
        <p:spPr>
          <a:xfrm>
            <a:off x="1115616" y="1124745"/>
            <a:ext cx="7560840" cy="4154984"/>
          </a:xfrm>
          <a:prstGeom prst="rect">
            <a:avLst/>
          </a:prstGeom>
        </p:spPr>
        <p:txBody>
          <a:bodyPr wrap="square">
            <a:spAutoFit/>
          </a:bodyPr>
          <a:lstStyle/>
          <a:p>
            <a:pPr algn="just"/>
            <a:r>
              <a:rPr lang="es-AR" sz="2400" b="1" dirty="0">
                <a:latin typeface="Times New Roman" panose="02020603050405020304" pitchFamily="18" charset="0"/>
                <a:cs typeface="Times New Roman" panose="02020603050405020304" pitchFamily="18" charset="0"/>
              </a:rPr>
              <a:t>R</a:t>
            </a:r>
            <a:r>
              <a:rPr lang="es-AR" sz="2400" b="1" dirty="0" smtClean="0">
                <a:latin typeface="Times New Roman" panose="02020603050405020304" pitchFamily="18" charset="0"/>
                <a:cs typeface="Times New Roman" panose="02020603050405020304" pitchFamily="18" charset="0"/>
              </a:rPr>
              <a:t>equisito </a:t>
            </a:r>
            <a:r>
              <a:rPr lang="es-AR" sz="2400" b="1" dirty="0" smtClean="0">
                <a:latin typeface="Times New Roman" panose="02020603050405020304" pitchFamily="18" charset="0"/>
                <a:cs typeface="Times New Roman" panose="02020603050405020304" pitchFamily="18" charset="0"/>
              </a:rPr>
              <a:t>previo: </a:t>
            </a:r>
            <a:r>
              <a:rPr lang="es-AR" sz="2400" dirty="0">
                <a:latin typeface="Times New Roman" panose="02020603050405020304" pitchFamily="18" charset="0"/>
                <a:cs typeface="Times New Roman" panose="02020603050405020304" pitchFamily="18" charset="0"/>
              </a:rPr>
              <a:t>que </a:t>
            </a:r>
            <a:r>
              <a:rPr lang="es-AR" sz="2400" dirty="0" smtClean="0">
                <a:latin typeface="Times New Roman" panose="02020603050405020304" pitchFamily="18" charset="0"/>
                <a:cs typeface="Times New Roman" panose="02020603050405020304" pitchFamily="18" charset="0"/>
              </a:rPr>
              <a:t>las empresas hayan </a:t>
            </a:r>
            <a:r>
              <a:rPr lang="es-AR" sz="2400" dirty="0">
                <a:latin typeface="Times New Roman" panose="02020603050405020304" pitchFamily="18" charset="0"/>
                <a:cs typeface="Times New Roman" panose="02020603050405020304" pitchFamily="18" charset="0"/>
              </a:rPr>
              <a:t>sido declaradas "</a:t>
            </a:r>
            <a:r>
              <a:rPr lang="es-AR" sz="2400" b="1" dirty="0">
                <a:latin typeface="Times New Roman" panose="02020603050405020304" pitchFamily="18" charset="0"/>
                <a:cs typeface="Times New Roman" panose="02020603050405020304" pitchFamily="18" charset="0"/>
              </a:rPr>
              <a:t>sujeta a privatización</a:t>
            </a:r>
            <a:r>
              <a:rPr lang="es-AR" sz="2400" dirty="0" smtClean="0">
                <a:latin typeface="Times New Roman" panose="02020603050405020304" pitchFamily="18" charset="0"/>
                <a:cs typeface="Times New Roman" panose="02020603050405020304" pitchFamily="18" charset="0"/>
              </a:rPr>
              <a:t>". </a:t>
            </a:r>
            <a:r>
              <a:rPr lang="es-AR" sz="2400" dirty="0">
                <a:latin typeface="Times New Roman" panose="02020603050405020304" pitchFamily="18" charset="0"/>
                <a:cs typeface="Times New Roman" panose="02020603050405020304" pitchFamily="18" charset="0"/>
              </a:rPr>
              <a:t>La declaración de "sujeta a privatización" será hecha por el Poder Ejecutivo Nacional, </a:t>
            </a:r>
            <a:r>
              <a:rPr lang="es-AR" sz="2400" dirty="0" smtClean="0">
                <a:latin typeface="Times New Roman" panose="02020603050405020304" pitchFamily="18" charset="0"/>
                <a:cs typeface="Times New Roman" panose="02020603050405020304" pitchFamily="18" charset="0"/>
              </a:rPr>
              <a:t>será </a:t>
            </a:r>
            <a:r>
              <a:rPr lang="es-AR" sz="2400" dirty="0">
                <a:latin typeface="Times New Roman" panose="02020603050405020304" pitchFamily="18" charset="0"/>
                <a:cs typeface="Times New Roman" panose="02020603050405020304" pitchFamily="18" charset="0"/>
              </a:rPr>
              <a:t>aprobada por ley del Congreso. </a:t>
            </a:r>
            <a:r>
              <a:rPr lang="es-AR" sz="2400" dirty="0" smtClean="0">
                <a:latin typeface="Times New Roman" panose="02020603050405020304" pitchFamily="18" charset="0"/>
                <a:cs typeface="Times New Roman" panose="02020603050405020304" pitchFamily="18" charset="0"/>
              </a:rPr>
              <a:t>A la privatización se le otorgará trámite </a:t>
            </a:r>
            <a:r>
              <a:rPr lang="es-AR" sz="2400" dirty="0">
                <a:latin typeface="Times New Roman" panose="02020603050405020304" pitchFamily="18" charset="0"/>
                <a:cs typeface="Times New Roman" panose="02020603050405020304" pitchFamily="18" charset="0"/>
              </a:rPr>
              <a:t>parlamentario de </a:t>
            </a:r>
            <a:r>
              <a:rPr lang="es-AR" sz="2400" dirty="0" smtClean="0">
                <a:latin typeface="Times New Roman" panose="02020603050405020304" pitchFamily="18" charset="0"/>
                <a:cs typeface="Times New Roman" panose="02020603050405020304" pitchFamily="18" charset="0"/>
              </a:rPr>
              <a:t>preferencia.</a:t>
            </a:r>
            <a:endParaRPr lang="es-AR" sz="2400" dirty="0" smtClean="0">
              <a:latin typeface="Times New Roman" panose="02020603050405020304" pitchFamily="18" charset="0"/>
              <a:cs typeface="Times New Roman" panose="02020603050405020304" pitchFamily="18" charset="0"/>
            </a:endParaRPr>
          </a:p>
          <a:p>
            <a:pPr algn="just"/>
            <a:r>
              <a:rPr lang="es-AR" sz="2400" dirty="0">
                <a:latin typeface="Times New Roman" panose="02020603050405020304" pitchFamily="18" charset="0"/>
                <a:cs typeface="Times New Roman" panose="02020603050405020304" pitchFamily="18" charset="0"/>
              </a:rPr>
              <a:t>Cuando el Estado Nacional y/o sus entidades, </a:t>
            </a:r>
            <a:r>
              <a:rPr lang="es-AR" sz="2400" dirty="0" smtClean="0">
                <a:latin typeface="Times New Roman" panose="02020603050405020304" pitchFamily="18" charset="0"/>
                <a:cs typeface="Times New Roman" panose="02020603050405020304" pitchFamily="18" charset="0"/>
              </a:rPr>
              <a:t>cualquiera </a:t>
            </a:r>
            <a:r>
              <a:rPr lang="es-AR" sz="2400" dirty="0">
                <a:latin typeface="Times New Roman" panose="02020603050405020304" pitchFamily="18" charset="0"/>
                <a:cs typeface="Times New Roman" panose="02020603050405020304" pitchFamily="18" charset="0"/>
              </a:rPr>
              <a:t>sea su personalidad jurídica, fuesen propietarios de acciones o de participación de capital en sociedades en las que no les otorgue </a:t>
            </a:r>
            <a:r>
              <a:rPr lang="es-AR" sz="2400" b="1" dirty="0">
                <a:latin typeface="Times New Roman" panose="02020603050405020304" pitchFamily="18" charset="0"/>
                <a:cs typeface="Times New Roman" panose="02020603050405020304" pitchFamily="18" charset="0"/>
              </a:rPr>
              <a:t>la mayoría </a:t>
            </a:r>
            <a:r>
              <a:rPr lang="es-AR" sz="2400" dirty="0">
                <a:latin typeface="Times New Roman" panose="02020603050405020304" pitchFamily="18" charset="0"/>
                <a:cs typeface="Times New Roman" panose="02020603050405020304" pitchFamily="18" charset="0"/>
              </a:rPr>
              <a:t>de capital </a:t>
            </a:r>
            <a:r>
              <a:rPr lang="es-AR" sz="2400" dirty="0" smtClean="0">
                <a:latin typeface="Times New Roman" panose="02020603050405020304" pitchFamily="18" charset="0"/>
                <a:cs typeface="Times New Roman" panose="02020603050405020304" pitchFamily="18" charset="0"/>
              </a:rPr>
              <a:t>social, dichas </a:t>
            </a:r>
            <a:r>
              <a:rPr lang="es-AR" sz="2400" dirty="0">
                <a:latin typeface="Times New Roman" panose="02020603050405020304" pitchFamily="18" charset="0"/>
                <a:cs typeface="Times New Roman" panose="02020603050405020304" pitchFamily="18" charset="0"/>
              </a:rPr>
              <a:t>acciones o participaciones de capital </a:t>
            </a:r>
            <a:r>
              <a:rPr lang="es-AR" sz="2400" dirty="0" smtClean="0">
                <a:latin typeface="Times New Roman" panose="02020603050405020304" pitchFamily="18" charset="0"/>
                <a:cs typeface="Times New Roman" panose="02020603050405020304" pitchFamily="18" charset="0"/>
              </a:rPr>
              <a:t>podrán también ser enajenados. </a:t>
            </a:r>
            <a:endParaRPr lang="es-AR" sz="2400" dirty="0">
              <a:latin typeface="Times New Roman" panose="02020603050405020304" pitchFamily="18" charset="0"/>
              <a:cs typeface="Times New Roman" panose="02020603050405020304" pitchFamily="18" charset="0"/>
            </a:endParaRPr>
          </a:p>
          <a:p>
            <a:pPr algn="just"/>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134261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99392"/>
            <a:ext cx="8229600" cy="1440160"/>
          </a:xfrm>
        </p:spPr>
        <p:txBody>
          <a:bodyPr>
            <a:normAutofit/>
          </a:bodyPr>
          <a:lstStyle/>
          <a:p>
            <a:r>
              <a:rPr lang="es-AR" dirty="0">
                <a:latin typeface="Times New Roman" panose="02020603050405020304" pitchFamily="18" charset="0"/>
                <a:cs typeface="Times New Roman" panose="02020603050405020304" pitchFamily="18" charset="0"/>
              </a:rPr>
              <a:t> </a:t>
            </a:r>
            <a:r>
              <a:rPr lang="es-AR" b="1" dirty="0" smtClean="0">
                <a:latin typeface="Times New Roman" panose="02020603050405020304" pitchFamily="18" charset="0"/>
                <a:cs typeface="Times New Roman" panose="02020603050405020304" pitchFamily="18" charset="0"/>
              </a:rPr>
              <a:t>ALCANCES: Privilegios, monopolios.</a:t>
            </a:r>
            <a:endParaRPr lang="es-AR" dirty="0"/>
          </a:p>
        </p:txBody>
      </p:sp>
      <p:sp>
        <p:nvSpPr>
          <p:cNvPr id="3" name="2 Rectángulo"/>
          <p:cNvSpPr/>
          <p:nvPr/>
        </p:nvSpPr>
        <p:spPr>
          <a:xfrm>
            <a:off x="899592" y="1212744"/>
            <a:ext cx="7488832" cy="3724096"/>
          </a:xfrm>
          <a:prstGeom prst="rect">
            <a:avLst/>
          </a:prstGeom>
        </p:spPr>
        <p:txBody>
          <a:bodyPr wrap="square">
            <a:spAutoFit/>
          </a:bodyPr>
          <a:lstStyle/>
          <a:p>
            <a:pPr algn="just"/>
            <a:r>
              <a:rPr lang="es-AR" sz="2800" dirty="0" smtClean="0">
                <a:latin typeface="Times New Roman" panose="02020603050405020304" pitchFamily="18" charset="0"/>
                <a:cs typeface="Times New Roman" panose="02020603050405020304" pitchFamily="18" charset="0"/>
              </a:rPr>
              <a:t>El </a:t>
            </a:r>
            <a:r>
              <a:rPr lang="es-AR" sz="2800" dirty="0">
                <a:latin typeface="Times New Roman" panose="02020603050405020304" pitchFamily="18" charset="0"/>
                <a:cs typeface="Times New Roman" panose="02020603050405020304" pitchFamily="18" charset="0"/>
              </a:rPr>
              <a:t>acto que declare "</a:t>
            </a:r>
            <a:r>
              <a:rPr lang="es-AR" sz="2800" b="1" dirty="0">
                <a:latin typeface="Times New Roman" panose="02020603050405020304" pitchFamily="18" charset="0"/>
                <a:cs typeface="Times New Roman" panose="02020603050405020304" pitchFamily="18" charset="0"/>
              </a:rPr>
              <a:t>sujeta a privatización</a:t>
            </a:r>
            <a:r>
              <a:rPr lang="es-AR" sz="2800" dirty="0">
                <a:latin typeface="Times New Roman" panose="02020603050405020304" pitchFamily="18" charset="0"/>
                <a:cs typeface="Times New Roman" panose="02020603050405020304" pitchFamily="18" charset="0"/>
              </a:rPr>
              <a:t>" </a:t>
            </a:r>
            <a:r>
              <a:rPr lang="es-AR" sz="2800" dirty="0" smtClean="0">
                <a:latin typeface="Times New Roman" panose="02020603050405020304" pitchFamily="18" charset="0"/>
                <a:cs typeface="Times New Roman" panose="02020603050405020304" pitchFamily="18" charset="0"/>
              </a:rPr>
              <a:t> </a:t>
            </a:r>
            <a:r>
              <a:rPr lang="es-AR" sz="2800" dirty="0" smtClean="0">
                <a:latin typeface="Times New Roman" panose="02020603050405020304" pitchFamily="18" charset="0"/>
                <a:cs typeface="Times New Roman" panose="02020603050405020304" pitchFamily="18" charset="0"/>
              </a:rPr>
              <a:t>cuando </a:t>
            </a:r>
            <a:r>
              <a:rPr lang="es-AR" sz="2800" dirty="0">
                <a:latin typeface="Times New Roman" panose="02020603050405020304" pitchFamily="18" charset="0"/>
                <a:cs typeface="Times New Roman" panose="02020603050405020304" pitchFamily="18" charset="0"/>
              </a:rPr>
              <a:t>fuere necesario, </a:t>
            </a:r>
            <a:r>
              <a:rPr lang="es-AR" sz="2800" dirty="0" smtClean="0">
                <a:latin typeface="Times New Roman" panose="02020603050405020304" pitchFamily="18" charset="0"/>
                <a:cs typeface="Times New Roman" panose="02020603050405020304" pitchFamily="18" charset="0"/>
              </a:rPr>
              <a:t>podrá </a:t>
            </a:r>
            <a:r>
              <a:rPr lang="es-AR" sz="3200" dirty="0" smtClean="0">
                <a:latin typeface="Times New Roman" panose="02020603050405020304" pitchFamily="18" charset="0"/>
                <a:cs typeface="Times New Roman" panose="02020603050405020304" pitchFamily="18" charset="0"/>
              </a:rPr>
              <a:t>excluir </a:t>
            </a:r>
            <a:r>
              <a:rPr lang="es-AR" sz="3200" dirty="0">
                <a:latin typeface="Times New Roman" panose="02020603050405020304" pitchFamily="18" charset="0"/>
                <a:cs typeface="Times New Roman" panose="02020603050405020304" pitchFamily="18" charset="0"/>
              </a:rPr>
              <a:t>de todos los privilegios y/o cláusulas monopólicas y/o prohibiciones discriminatorias </a:t>
            </a:r>
            <a:r>
              <a:rPr lang="es-AR" sz="2800" dirty="0">
                <a:latin typeface="Times New Roman" panose="02020603050405020304" pitchFamily="18" charset="0"/>
                <a:cs typeface="Times New Roman" panose="02020603050405020304" pitchFamily="18" charset="0"/>
              </a:rPr>
              <a:t>aún cuando derivaren de normas legales, cuyo mantenimiento obste a los objetivos de la privatización o que impida la desmonopolización o desregulación del respectivo servicio</a:t>
            </a:r>
            <a:r>
              <a:rPr lang="es-A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00408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b="1" dirty="0" smtClean="0">
                <a:latin typeface="Times New Roman" panose="02020603050405020304" pitchFamily="18" charset="0"/>
                <a:cs typeface="Times New Roman" panose="02020603050405020304" pitchFamily="18" charset="0"/>
              </a:rPr>
              <a:t>FACULTADES DEL PODER EJECUTIVO</a:t>
            </a:r>
            <a:endParaRPr lang="es-AR" b="1" dirty="0">
              <a:latin typeface="Times New Roman" panose="02020603050405020304" pitchFamily="18" charset="0"/>
              <a:cs typeface="Times New Roman" panose="02020603050405020304" pitchFamily="18" charset="0"/>
            </a:endParaRPr>
          </a:p>
        </p:txBody>
      </p:sp>
      <p:sp>
        <p:nvSpPr>
          <p:cNvPr id="3" name="2 Rectángulo"/>
          <p:cNvSpPr/>
          <p:nvPr/>
        </p:nvSpPr>
        <p:spPr>
          <a:xfrm>
            <a:off x="899592" y="1582340"/>
            <a:ext cx="7326560" cy="4154984"/>
          </a:xfrm>
          <a:prstGeom prst="rect">
            <a:avLst/>
          </a:prstGeom>
        </p:spPr>
        <p:txBody>
          <a:bodyPr wrap="square">
            <a:spAutoFit/>
          </a:bodyPr>
          <a:lstStyle/>
          <a:p>
            <a:pPr algn="just"/>
            <a:endParaRPr lang="es-AR" sz="2400" dirty="0" smtClean="0">
              <a:latin typeface="Times New Roman" panose="02020603050405020304" pitchFamily="18" charset="0"/>
              <a:cs typeface="Times New Roman" panose="02020603050405020304" pitchFamily="18" charset="0"/>
            </a:endParaRPr>
          </a:p>
          <a:p>
            <a:pPr algn="just"/>
            <a:r>
              <a:rPr lang="es-AR" sz="2400" dirty="0" smtClean="0">
                <a:latin typeface="Times New Roman" panose="02020603050405020304" pitchFamily="18" charset="0"/>
                <a:cs typeface="Times New Roman" panose="02020603050405020304" pitchFamily="18" charset="0"/>
              </a:rPr>
              <a:t>Facúltase para </a:t>
            </a:r>
            <a:r>
              <a:rPr lang="es-AR" sz="2400" dirty="0">
                <a:latin typeface="Times New Roman" panose="02020603050405020304" pitchFamily="18" charset="0"/>
                <a:cs typeface="Times New Roman" panose="02020603050405020304" pitchFamily="18" charset="0"/>
              </a:rPr>
              <a:t>proceder a la privatización total o parcial, a la concesión total o parcial de servicios, prestaciones a obras cuya gestión actual se encuentre a su cargo, o a la liquidación de las empresas, sociedades, establecimientos o haciendas productivas cuya propiedad pertenezca total o parcialmente al Estado Nacional, que hayan sido declaradas "sujeta a privatización" conforme con las previsiones de esta ley. En el decreto de ejecución de esta facultad se establecerán, en cada caso, las alternativas, los procedimientos y modalidades que se seguirán</a:t>
            </a:r>
            <a:r>
              <a:rPr lang="es-AR"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1509526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
            </a:r>
            <a:br>
              <a:rPr lang="es-ES" dirty="0" smtClean="0"/>
            </a:br>
            <a:r>
              <a:rPr lang="es-AR" dirty="0"/>
              <a:t/>
            </a:r>
            <a:br>
              <a:rPr lang="es-AR" dirty="0"/>
            </a:br>
            <a:r>
              <a:rPr lang="es-AR" dirty="0" smtClean="0"/>
              <a:t/>
            </a:r>
            <a:br>
              <a:rPr lang="es-AR" dirty="0" smtClean="0"/>
            </a:br>
            <a:r>
              <a:rPr lang="es-AR" dirty="0"/>
              <a:t/>
            </a:r>
            <a:br>
              <a:rPr lang="es-AR" dirty="0"/>
            </a:br>
            <a:endParaRPr lang="es-AR" dirty="0"/>
          </a:p>
        </p:txBody>
      </p:sp>
      <p:sp>
        <p:nvSpPr>
          <p:cNvPr id="3" name="2 Rectángulo"/>
          <p:cNvSpPr/>
          <p:nvPr/>
        </p:nvSpPr>
        <p:spPr>
          <a:xfrm>
            <a:off x="611560" y="1073518"/>
            <a:ext cx="7992888" cy="5878532"/>
          </a:xfrm>
          <a:prstGeom prst="rect">
            <a:avLst/>
          </a:prstGeom>
        </p:spPr>
        <p:txBody>
          <a:bodyPr wrap="square">
            <a:spAutoFit/>
          </a:bodyPr>
          <a:lstStyle/>
          <a:p>
            <a:pPr algn="just"/>
            <a:r>
              <a:rPr lang="es-AR" sz="2400" dirty="0" smtClean="0">
                <a:latin typeface="Times New Roman" panose="02020603050405020304" pitchFamily="18" charset="0"/>
                <a:cs typeface="Times New Roman" panose="02020603050405020304" pitchFamily="18" charset="0"/>
              </a:rPr>
              <a:t>1) Siempre </a:t>
            </a:r>
            <a:r>
              <a:rPr lang="es-AR" sz="2400" dirty="0">
                <a:latin typeface="Times New Roman" panose="02020603050405020304" pitchFamily="18" charset="0"/>
                <a:cs typeface="Times New Roman" panose="02020603050405020304" pitchFamily="18" charset="0"/>
              </a:rPr>
              <a:t>y en todos los casos cualquiera sea la modalidad o el procedimiento elegido, el P.E</a:t>
            </a:r>
            <a:r>
              <a:rPr lang="es-AR" sz="2400" dirty="0" smtClean="0">
                <a:latin typeface="Times New Roman" panose="02020603050405020304" pitchFamily="18" charset="0"/>
                <a:cs typeface="Times New Roman" panose="02020603050405020304" pitchFamily="18" charset="0"/>
              </a:rPr>
              <a:t>., </a:t>
            </a:r>
            <a:r>
              <a:rPr lang="es-AR" sz="2400" dirty="0">
                <a:latin typeface="Times New Roman" panose="02020603050405020304" pitchFamily="18" charset="0"/>
                <a:cs typeface="Times New Roman" panose="02020603050405020304" pitchFamily="18" charset="0"/>
              </a:rPr>
              <a:t>en áreas que considere de interés nacional se reservará en el pliego de condiciones la </a:t>
            </a:r>
            <a:r>
              <a:rPr lang="es-AR" sz="2800" b="1" dirty="0">
                <a:latin typeface="Times New Roman" panose="02020603050405020304" pitchFamily="18" charset="0"/>
                <a:cs typeface="Times New Roman" panose="02020603050405020304" pitchFamily="18" charset="0"/>
              </a:rPr>
              <a:t>facultad de fijar las políticas</a:t>
            </a:r>
            <a:r>
              <a:rPr lang="es-AR" sz="2400" dirty="0">
                <a:latin typeface="Times New Roman" panose="02020603050405020304" pitchFamily="18" charset="0"/>
                <a:cs typeface="Times New Roman" panose="02020603050405020304" pitchFamily="18" charset="0"/>
              </a:rPr>
              <a:t> de que se trate.</a:t>
            </a:r>
          </a:p>
          <a:p>
            <a:pPr algn="just"/>
            <a:r>
              <a:rPr lang="es-AR" sz="2400" dirty="0" smtClean="0">
                <a:latin typeface="Times New Roman" panose="02020603050405020304" pitchFamily="18" charset="0"/>
                <a:cs typeface="Times New Roman" panose="02020603050405020304" pitchFamily="18" charset="0"/>
              </a:rPr>
              <a:t>2) En </a:t>
            </a:r>
            <a:r>
              <a:rPr lang="es-AR" sz="2400" dirty="0">
                <a:latin typeface="Times New Roman" panose="02020603050405020304" pitchFamily="18" charset="0"/>
                <a:cs typeface="Times New Roman" panose="02020603050405020304" pitchFamily="18" charset="0"/>
              </a:rPr>
              <a:t>el caso de que la empresa declarada "sujeta a privatización" tuviera su principal asentamiento y área de </a:t>
            </a:r>
            <a:r>
              <a:rPr lang="es-AR" sz="2800" b="1" dirty="0">
                <a:latin typeface="Times New Roman" panose="02020603050405020304" pitchFamily="18" charset="0"/>
                <a:cs typeface="Times New Roman" panose="02020603050405020304" pitchFamily="18" charset="0"/>
              </a:rPr>
              <a:t>influencia en territorio provincial, el Poder Ejecutivo Nacional dará participación al Gobierno de la respectiva Provincia</a:t>
            </a:r>
            <a:r>
              <a:rPr lang="es-AR" sz="2400" dirty="0">
                <a:latin typeface="Times New Roman" panose="02020603050405020304" pitchFamily="18" charset="0"/>
                <a:cs typeface="Times New Roman" panose="02020603050405020304" pitchFamily="18" charset="0"/>
              </a:rPr>
              <a:t> en el procedimiento de privatización.</a:t>
            </a:r>
          </a:p>
          <a:p>
            <a:pPr algn="just"/>
            <a:r>
              <a:rPr lang="es-AR" sz="2400" dirty="0" smtClean="0">
                <a:latin typeface="Times New Roman" panose="02020603050405020304" pitchFamily="18" charset="0"/>
                <a:cs typeface="Times New Roman" panose="02020603050405020304" pitchFamily="18" charset="0"/>
              </a:rPr>
              <a:t>3) En </a:t>
            </a:r>
            <a:r>
              <a:rPr lang="es-AR" sz="2400" dirty="0">
                <a:latin typeface="Times New Roman" panose="02020603050405020304" pitchFamily="18" charset="0"/>
                <a:cs typeface="Times New Roman" panose="02020603050405020304" pitchFamily="18" charset="0"/>
              </a:rPr>
              <a:t>el caso de que la empresa tuviera construcciones, </a:t>
            </a:r>
            <a:r>
              <a:rPr lang="es-AR" sz="2400" b="1" dirty="0">
                <a:latin typeface="Times New Roman" panose="02020603050405020304" pitchFamily="18" charset="0"/>
                <a:cs typeface="Times New Roman" panose="02020603050405020304" pitchFamily="18" charset="0"/>
              </a:rPr>
              <a:t>edificios u otros elementos de reconocido valor histórico y/o cultural o ecológico</a:t>
            </a:r>
            <a:r>
              <a:rPr lang="es-AR" sz="2400" dirty="0">
                <a:latin typeface="Times New Roman" panose="02020603050405020304" pitchFamily="18" charset="0"/>
                <a:cs typeface="Times New Roman" panose="02020603050405020304" pitchFamily="18" charset="0"/>
              </a:rPr>
              <a:t>, el Poder Ejecutivo Nacional dictará la norma para su preservación en el procedimiento de privatización</a:t>
            </a:r>
            <a:r>
              <a:rPr lang="es-AR" dirty="0"/>
              <a:t>.</a:t>
            </a:r>
          </a:p>
        </p:txBody>
      </p:sp>
    </p:spTree>
    <p:extLst>
      <p:ext uri="{BB962C8B-B14F-4D97-AF65-F5344CB8AC3E}">
        <p14:creationId xmlns:p14="http://schemas.microsoft.com/office/powerpoint/2010/main" val="4135556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3200" dirty="0" smtClean="0">
                <a:latin typeface="Times New Roman" panose="02020603050405020304" pitchFamily="18" charset="0"/>
                <a:cs typeface="Times New Roman" panose="02020603050405020304" pitchFamily="18" charset="0"/>
              </a:rPr>
              <a:t>NUCLEOELECTRICA S.A</a:t>
            </a:r>
            <a:r>
              <a:rPr lang="es-ES" sz="3200" dirty="0" smtClean="0">
                <a:latin typeface="Times New Roman" panose="02020603050405020304" pitchFamily="18" charset="0"/>
                <a:cs typeface="Times New Roman" panose="02020603050405020304" pitchFamily="18" charset="0"/>
              </a:rPr>
              <a:t>., </a:t>
            </a:r>
            <a:r>
              <a:rPr lang="es-ES" sz="3200" dirty="0" smtClean="0">
                <a:latin typeface="Times New Roman" panose="02020603050405020304" pitchFamily="18" charset="0"/>
                <a:cs typeface="Times New Roman" panose="02020603050405020304" pitchFamily="18" charset="0"/>
              </a:rPr>
              <a:t>YACIMIENTOS CARBONÍFEROS RÍO TURBIO (YCRT).</a:t>
            </a:r>
            <a:endParaRPr lang="es-AR" sz="3200" dirty="0">
              <a:latin typeface="Times New Roman" panose="02020603050405020304" pitchFamily="18" charset="0"/>
              <a:cs typeface="Times New Roman" panose="02020603050405020304" pitchFamily="18" charset="0"/>
            </a:endParaRPr>
          </a:p>
        </p:txBody>
      </p:sp>
      <p:sp>
        <p:nvSpPr>
          <p:cNvPr id="3" name="2 Rectángulo"/>
          <p:cNvSpPr/>
          <p:nvPr/>
        </p:nvSpPr>
        <p:spPr>
          <a:xfrm>
            <a:off x="395536" y="2132856"/>
            <a:ext cx="8424936" cy="4247317"/>
          </a:xfrm>
          <a:prstGeom prst="rect">
            <a:avLst/>
          </a:prstGeom>
        </p:spPr>
        <p:txBody>
          <a:bodyPr wrap="square">
            <a:spAutoFit/>
          </a:bodyPr>
          <a:lstStyle/>
          <a:p>
            <a:r>
              <a:rPr lang="es-ES" sz="2400" dirty="0">
                <a:latin typeface="Times New Roman" panose="02020603050405020304" pitchFamily="18" charset="0"/>
                <a:cs typeface="Times New Roman" panose="02020603050405020304" pitchFamily="18" charset="0"/>
              </a:rPr>
              <a:t>Artículo 8°- Declárase “sujeta a privatización”, en los términos y con los efectos de los capítulos II y III de la ley 23.696, a Nucleoeléctrica Argentina Sociedad Anónima (NASA).</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Ésta podrá únicamente: </a:t>
            </a:r>
            <a:r>
              <a:rPr lang="es-ES" sz="2400" dirty="0" smtClean="0">
                <a:latin typeface="Times New Roman" panose="02020603050405020304" pitchFamily="18" charset="0"/>
                <a:cs typeface="Times New Roman" panose="02020603050405020304" pitchFamily="18" charset="0"/>
              </a:rPr>
              <a:t>1) Organizar </a:t>
            </a:r>
            <a:r>
              <a:rPr lang="es-ES" sz="2400" dirty="0">
                <a:latin typeface="Times New Roman" panose="02020603050405020304" pitchFamily="18" charset="0"/>
                <a:cs typeface="Times New Roman" panose="02020603050405020304" pitchFamily="18" charset="0"/>
              </a:rPr>
              <a:t>un programa de propiedad participada y colocar una clase de acciones para ese fin; </a:t>
            </a:r>
            <a:r>
              <a:rPr lang="es-ES" sz="2400" dirty="0" smtClean="0">
                <a:latin typeface="Times New Roman" panose="02020603050405020304" pitchFamily="18" charset="0"/>
                <a:cs typeface="Times New Roman" panose="02020603050405020304" pitchFamily="18" charset="0"/>
              </a:rPr>
              <a:t>2) Incorporar </a:t>
            </a:r>
            <a:r>
              <a:rPr lang="es-ES" sz="2400" dirty="0">
                <a:latin typeface="Times New Roman" panose="02020603050405020304" pitchFamily="18" charset="0"/>
                <a:cs typeface="Times New Roman" panose="02020603050405020304" pitchFamily="18" charset="0"/>
              </a:rPr>
              <a:t>la participación del capital privado debiendo el Estado nacional mantener el control o la participación mayoritaria en el capital social</a:t>
            </a:r>
            <a:r>
              <a:rPr lang="es-ES" sz="2400" dirty="0" smtClean="0">
                <a:latin typeface="Times New Roman" panose="02020603050405020304" pitchFamily="18" charset="0"/>
                <a:cs typeface="Times New Roman" panose="02020603050405020304" pitchFamily="18" charset="0"/>
              </a:rPr>
              <a:t>.</a:t>
            </a:r>
          </a:p>
          <a:p>
            <a:r>
              <a:rPr lang="es-ES" dirty="0">
                <a:latin typeface="Times New Roman" panose="02020603050405020304" pitchFamily="18" charset="0"/>
                <a:cs typeface="Times New Roman" panose="02020603050405020304" pitchFamily="18" charset="0"/>
              </a:rPr>
              <a:t/>
            </a:r>
            <a:br>
              <a:rPr lang="es-ES" dirty="0">
                <a:latin typeface="Times New Roman" panose="02020603050405020304" pitchFamily="18" charset="0"/>
                <a:cs typeface="Times New Roman" panose="02020603050405020304" pitchFamily="18" charset="0"/>
              </a:rPr>
            </a:br>
            <a:r>
              <a:rPr lang="es-ES" dirty="0"/>
              <a:t/>
            </a:r>
            <a:br>
              <a:rPr lang="es-ES" dirty="0"/>
            </a:br>
            <a:endParaRPr lang="es-AR" dirty="0"/>
          </a:p>
        </p:txBody>
      </p:sp>
    </p:spTree>
    <p:extLst>
      <p:ext uri="{BB962C8B-B14F-4D97-AF65-F5344CB8AC3E}">
        <p14:creationId xmlns:p14="http://schemas.microsoft.com/office/powerpoint/2010/main" val="467393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467544" y="751344"/>
            <a:ext cx="8280920" cy="6186309"/>
          </a:xfrm>
          <a:prstGeom prst="rect">
            <a:avLst/>
          </a:prstGeom>
        </p:spPr>
        <p:txBody>
          <a:bodyPr wrap="square">
            <a:spAutoFit/>
          </a:bodyPr>
          <a:lstStyle/>
          <a:p>
            <a:endParaRPr lang="es-ES" dirty="0" smtClean="0"/>
          </a:p>
          <a:p>
            <a:endParaRPr lang="es-ES" dirty="0"/>
          </a:p>
          <a:p>
            <a:pPr algn="just"/>
            <a:r>
              <a:rPr lang="es-ES" sz="2400" dirty="0" smtClean="0">
                <a:latin typeface="Times New Roman" panose="02020603050405020304" pitchFamily="18" charset="0"/>
                <a:cs typeface="Times New Roman" panose="02020603050405020304" pitchFamily="18" charset="0"/>
              </a:rPr>
              <a:t>Deberá </a:t>
            </a:r>
            <a:r>
              <a:rPr lang="es-ES" sz="2400" dirty="0">
                <a:latin typeface="Times New Roman" panose="02020603050405020304" pitchFamily="18" charset="0"/>
                <a:cs typeface="Times New Roman" panose="02020603050405020304" pitchFamily="18" charset="0"/>
              </a:rPr>
              <a:t>requerirse indudablemente el voto afirmativo del Estado </a:t>
            </a:r>
            <a:r>
              <a:rPr lang="es-ES" sz="2400" dirty="0" smtClean="0">
                <a:latin typeface="Times New Roman" panose="02020603050405020304" pitchFamily="18" charset="0"/>
                <a:cs typeface="Times New Roman" panose="02020603050405020304" pitchFamily="18" charset="0"/>
              </a:rPr>
              <a:t>Nacional </a:t>
            </a:r>
            <a:r>
              <a:rPr lang="es-ES" sz="2400" dirty="0">
                <a:latin typeface="Times New Roman" panose="02020603050405020304" pitchFamily="18" charset="0"/>
                <a:cs typeface="Times New Roman" panose="02020603050405020304" pitchFamily="18" charset="0"/>
              </a:rPr>
              <a:t>para la toma de decisiones que signifiquen:</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a) La ampliación de capacidad de </a:t>
            </a:r>
            <a:r>
              <a:rPr lang="es-ES" sz="2400" b="1" dirty="0">
                <a:latin typeface="Times New Roman" panose="02020603050405020304" pitchFamily="18" charset="0"/>
                <a:cs typeface="Times New Roman" panose="02020603050405020304" pitchFamily="18" charset="0"/>
              </a:rPr>
              <a:t>una central de generación nucleoeléctrica existente </a:t>
            </a:r>
            <a:r>
              <a:rPr lang="es-ES" sz="2400" dirty="0">
                <a:latin typeface="Times New Roman" panose="02020603050405020304" pitchFamily="18" charset="0"/>
                <a:cs typeface="Times New Roman" panose="02020603050405020304" pitchFamily="18" charset="0"/>
              </a:rPr>
              <a:t>y/o la construcción de una nueva;</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b) </a:t>
            </a:r>
            <a:r>
              <a:rPr lang="es-ES" sz="2400" b="1" dirty="0">
                <a:latin typeface="Times New Roman" panose="02020603050405020304" pitchFamily="18" charset="0"/>
                <a:cs typeface="Times New Roman" panose="02020603050405020304" pitchFamily="18" charset="0"/>
              </a:rPr>
              <a:t>La salida de servicio por motivos no técnicos</a:t>
            </a:r>
            <a:r>
              <a:rPr lang="es-ES" sz="2400" dirty="0">
                <a:latin typeface="Times New Roman" panose="02020603050405020304" pitchFamily="18" charset="0"/>
                <a:cs typeface="Times New Roman" panose="02020603050405020304" pitchFamily="18" charset="0"/>
              </a:rPr>
              <a:t>, ya sea temporal o definitiva, de una central de generación nucleoeléctrica; y</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
            </a:r>
            <a:br>
              <a:rPr lang="es-ES" sz="2400" dirty="0">
                <a:latin typeface="Times New Roman" panose="02020603050405020304" pitchFamily="18" charset="0"/>
                <a:cs typeface="Times New Roman" panose="02020603050405020304" pitchFamily="18" charset="0"/>
              </a:rPr>
            </a:br>
            <a:r>
              <a:rPr lang="es-ES" sz="2400" dirty="0">
                <a:latin typeface="Times New Roman" panose="02020603050405020304" pitchFamily="18" charset="0"/>
                <a:cs typeface="Times New Roman" panose="02020603050405020304" pitchFamily="18" charset="0"/>
              </a:rPr>
              <a:t>c) </a:t>
            </a:r>
            <a:r>
              <a:rPr lang="es-ES" sz="2400" b="1" dirty="0">
                <a:latin typeface="Times New Roman" panose="02020603050405020304" pitchFamily="18" charset="0"/>
                <a:cs typeface="Times New Roman" panose="02020603050405020304" pitchFamily="18" charset="0"/>
              </a:rPr>
              <a:t>La incorporación de accionistas </a:t>
            </a:r>
            <a:r>
              <a:rPr lang="es-ES" sz="2400" dirty="0">
                <a:latin typeface="Times New Roman" panose="02020603050405020304" pitchFamily="18" charset="0"/>
                <a:cs typeface="Times New Roman" panose="02020603050405020304" pitchFamily="18" charset="0"/>
              </a:rPr>
              <a:t>en la Sociedad que le otorguen el control en los términos del artículo 33 de la ley 19.550, Ley General de Sociedades</a:t>
            </a:r>
            <a:r>
              <a:rPr lang="es-ES" sz="2400" dirty="0" smtClean="0">
                <a:latin typeface="Times New Roman" panose="02020603050405020304" pitchFamily="18" charset="0"/>
                <a:cs typeface="Times New Roman" panose="02020603050405020304" pitchFamily="18" charset="0"/>
              </a:rPr>
              <a:t>.</a:t>
            </a:r>
          </a:p>
          <a:p>
            <a:pPr algn="just"/>
            <a:r>
              <a:rPr lang="es-ES" sz="2400" dirty="0">
                <a:latin typeface="Times New Roman" panose="02020603050405020304" pitchFamily="18" charset="0"/>
                <a:cs typeface="Times New Roman" panose="02020603050405020304" pitchFamily="18" charset="0"/>
              </a:rPr>
              <a:t/>
            </a:r>
            <a:br>
              <a:rPr lang="es-ES" sz="2400" dirty="0">
                <a:latin typeface="Times New Roman" panose="02020603050405020304" pitchFamily="18" charset="0"/>
                <a:cs typeface="Times New Roman" panose="02020603050405020304" pitchFamily="18" charset="0"/>
              </a:rPr>
            </a:br>
            <a:endParaRPr lang="es-AR" sz="2400" dirty="0">
              <a:latin typeface="Times New Roman" panose="02020603050405020304" pitchFamily="18" charset="0"/>
              <a:cs typeface="Times New Roman" panose="02020603050405020304" pitchFamily="18" charset="0"/>
            </a:endParaRPr>
          </a:p>
        </p:txBody>
      </p:sp>
      <p:sp>
        <p:nvSpPr>
          <p:cNvPr id="4" name="3 Título"/>
          <p:cNvSpPr>
            <a:spLocks noGrp="1"/>
          </p:cNvSpPr>
          <p:nvPr>
            <p:ph type="title"/>
          </p:nvPr>
        </p:nvSpPr>
        <p:spPr>
          <a:xfrm>
            <a:off x="1691680" y="-239256"/>
            <a:ext cx="8229600" cy="990600"/>
          </a:xfrm>
        </p:spPr>
        <p:txBody>
          <a:bodyPr/>
          <a:lstStyle/>
          <a:p>
            <a:endParaRPr lang="es-AR" dirty="0"/>
          </a:p>
        </p:txBody>
      </p:sp>
    </p:spTree>
    <p:extLst>
      <p:ext uri="{BB962C8B-B14F-4D97-AF65-F5344CB8AC3E}">
        <p14:creationId xmlns:p14="http://schemas.microsoft.com/office/powerpoint/2010/main" val="104692294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latin typeface="Times New Roman" panose="02020603050405020304" pitchFamily="18" charset="0"/>
                <a:cs typeface="Times New Roman" panose="02020603050405020304" pitchFamily="18" charset="0"/>
              </a:rPr>
              <a:t>Propiedad Parcialmente Estatal</a:t>
            </a:r>
            <a:endParaRPr lang="es-AR" dirty="0">
              <a:latin typeface="Times New Roman" panose="02020603050405020304" pitchFamily="18" charset="0"/>
              <a:cs typeface="Times New Roman" panose="02020603050405020304" pitchFamily="18" charset="0"/>
            </a:endParaRPr>
          </a:p>
        </p:txBody>
      </p:sp>
      <p:sp>
        <p:nvSpPr>
          <p:cNvPr id="3" name="2 Rectángulo"/>
          <p:cNvSpPr/>
          <p:nvPr/>
        </p:nvSpPr>
        <p:spPr>
          <a:xfrm>
            <a:off x="683568" y="1556792"/>
            <a:ext cx="7848872" cy="3970318"/>
          </a:xfrm>
          <a:prstGeom prst="rect">
            <a:avLst/>
          </a:prstGeom>
        </p:spPr>
        <p:txBody>
          <a:bodyPr wrap="square">
            <a:spAutoFit/>
          </a:bodyPr>
          <a:lstStyle/>
          <a:p>
            <a:pPr algn="just"/>
            <a:r>
              <a:rPr lang="es-AR" sz="2800" dirty="0">
                <a:latin typeface="Times New Roman" panose="02020603050405020304" pitchFamily="18" charset="0"/>
                <a:cs typeface="Times New Roman" panose="02020603050405020304" pitchFamily="18" charset="0"/>
              </a:rPr>
              <a:t>En las empresas, sociedades, establecimientos o haciendas productivas cuya propiedad </a:t>
            </a:r>
            <a:r>
              <a:rPr lang="es-AR" sz="2800" dirty="0" smtClean="0">
                <a:latin typeface="Times New Roman" panose="02020603050405020304" pitchFamily="18" charset="0"/>
                <a:cs typeface="Times New Roman" panose="02020603050405020304" pitchFamily="18" charset="0"/>
              </a:rPr>
              <a:t>pertenezcan </a:t>
            </a:r>
            <a:r>
              <a:rPr lang="es-AR" sz="2800" dirty="0">
                <a:latin typeface="Times New Roman" panose="02020603050405020304" pitchFamily="18" charset="0"/>
                <a:cs typeface="Times New Roman" panose="02020603050405020304" pitchFamily="18" charset="0"/>
              </a:rPr>
              <a:t>parcialmente al </a:t>
            </a:r>
            <a:r>
              <a:rPr lang="es-AR" sz="2800" dirty="0" smtClean="0">
                <a:latin typeface="Times New Roman" panose="02020603050405020304" pitchFamily="18" charset="0"/>
                <a:cs typeface="Times New Roman" panose="02020603050405020304" pitchFamily="18" charset="0"/>
              </a:rPr>
              <a:t>EN, </a:t>
            </a:r>
            <a:r>
              <a:rPr lang="es-AR" sz="2800" dirty="0">
                <a:latin typeface="Times New Roman" panose="02020603050405020304" pitchFamily="18" charset="0"/>
                <a:cs typeface="Times New Roman" panose="02020603050405020304" pitchFamily="18" charset="0"/>
              </a:rPr>
              <a:t>la facultad otorgada </a:t>
            </a:r>
            <a:r>
              <a:rPr lang="es-AR" sz="2800" dirty="0" smtClean="0">
                <a:latin typeface="Times New Roman" panose="02020603050405020304" pitchFamily="18" charset="0"/>
                <a:cs typeface="Times New Roman" panose="02020603050405020304" pitchFamily="18" charset="0"/>
              </a:rPr>
              <a:t>se </a:t>
            </a:r>
            <a:r>
              <a:rPr lang="es-AR" sz="2800" dirty="0">
                <a:latin typeface="Times New Roman" panose="02020603050405020304" pitchFamily="18" charset="0"/>
                <a:cs typeface="Times New Roman" panose="02020603050405020304" pitchFamily="18" charset="0"/>
              </a:rPr>
              <a:t>limita a la proporción perteneciente al </a:t>
            </a:r>
            <a:r>
              <a:rPr lang="es-AR" sz="2800" dirty="0" smtClean="0">
                <a:latin typeface="Times New Roman" panose="02020603050405020304" pitchFamily="18" charset="0"/>
                <a:cs typeface="Times New Roman" panose="02020603050405020304" pitchFamily="18" charset="0"/>
              </a:rPr>
              <a:t>EN. </a:t>
            </a:r>
          </a:p>
          <a:p>
            <a:pPr algn="just"/>
            <a:r>
              <a:rPr lang="es-AR" sz="2800" dirty="0" smtClean="0">
                <a:latin typeface="Times New Roman" panose="02020603050405020304" pitchFamily="18" charset="0"/>
                <a:cs typeface="Times New Roman" panose="02020603050405020304" pitchFamily="18" charset="0"/>
              </a:rPr>
              <a:t>La </a:t>
            </a:r>
            <a:r>
              <a:rPr lang="es-AR" sz="2800" dirty="0">
                <a:latin typeface="Times New Roman" panose="02020603050405020304" pitchFamily="18" charset="0"/>
                <a:cs typeface="Times New Roman" panose="02020603050405020304" pitchFamily="18" charset="0"/>
              </a:rPr>
              <a:t>liquidación de las </a:t>
            </a:r>
            <a:r>
              <a:rPr lang="es-AR" sz="2800" dirty="0" smtClean="0">
                <a:latin typeface="Times New Roman" panose="02020603050405020304" pitchFamily="18" charset="0"/>
                <a:cs typeface="Times New Roman" panose="02020603050405020304" pitchFamily="18" charset="0"/>
              </a:rPr>
              <a:t>mismas, </a:t>
            </a:r>
            <a:r>
              <a:rPr lang="es-AR" sz="2800" dirty="0">
                <a:latin typeface="Times New Roman" panose="02020603050405020304" pitchFamily="18" charset="0"/>
                <a:cs typeface="Times New Roman" panose="02020603050405020304" pitchFamily="18" charset="0"/>
              </a:rPr>
              <a:t>sólo podrá llevarse a cabo cuando el </a:t>
            </a:r>
            <a:r>
              <a:rPr lang="es-AR" sz="2800" dirty="0" smtClean="0">
                <a:latin typeface="Times New Roman" panose="02020603050405020304" pitchFamily="18" charset="0"/>
                <a:cs typeface="Times New Roman" panose="02020603050405020304" pitchFamily="18" charset="0"/>
              </a:rPr>
              <a:t>EN </a:t>
            </a:r>
            <a:r>
              <a:rPr lang="es-AR" sz="2800" dirty="0">
                <a:latin typeface="Times New Roman" panose="02020603050405020304" pitchFamily="18" charset="0"/>
                <a:cs typeface="Times New Roman" panose="02020603050405020304" pitchFamily="18" charset="0"/>
              </a:rPr>
              <a:t>sea titular de la proporción de capital legal o estatutariamente requerido para ello, o alcanzando las mayorías necesarias, mediante el consentimiento de otros titulares de capital.</a:t>
            </a:r>
          </a:p>
        </p:txBody>
      </p:sp>
    </p:spTree>
    <p:extLst>
      <p:ext uri="{BB962C8B-B14F-4D97-AF65-F5344CB8AC3E}">
        <p14:creationId xmlns:p14="http://schemas.microsoft.com/office/powerpoint/2010/main" val="341734621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710208"/>
            <a:ext cx="8229600" cy="990600"/>
          </a:xfrm>
        </p:spPr>
        <p:txBody>
          <a:bodyPr>
            <a:normAutofit fontScale="90000"/>
          </a:bodyPr>
          <a:lstStyle/>
          <a:p>
            <a:r>
              <a:rPr lang="es-ES" dirty="0">
                <a:latin typeface="Times New Roman" panose="02020603050405020304" pitchFamily="18" charset="0"/>
                <a:cs typeface="Times New Roman" panose="02020603050405020304" pitchFamily="18" charset="0"/>
              </a:rPr>
              <a:t>"Nada de lo que deba ser estatal, permanecerá en manos del Estado”</a:t>
            </a:r>
            <a:br>
              <a:rPr lang="es-ES" dirty="0">
                <a:latin typeface="Times New Roman" panose="02020603050405020304" pitchFamily="18" charset="0"/>
                <a:cs typeface="Times New Roman" panose="02020603050405020304" pitchFamily="18" charset="0"/>
              </a:rPr>
            </a:br>
            <a:endParaRPr lang="es-AR" dirty="0"/>
          </a:p>
        </p:txBody>
      </p:sp>
      <p:sp>
        <p:nvSpPr>
          <p:cNvPr id="3" name="2 Marcador de contenido"/>
          <p:cNvSpPr>
            <a:spLocks noGrp="1"/>
          </p:cNvSpPr>
          <p:nvPr>
            <p:ph idx="1"/>
          </p:nvPr>
        </p:nvSpPr>
        <p:spPr>
          <a:xfrm>
            <a:off x="467544" y="1556792"/>
            <a:ext cx="8229600" cy="4876800"/>
          </a:xfrm>
        </p:spPr>
        <p:txBody>
          <a:bodyPr>
            <a:normAutofit lnSpcReduction="10000"/>
          </a:bodyPr>
          <a:lstStyle/>
          <a:p>
            <a:pPr marL="0" indent="0" algn="just" fontAlgn="base">
              <a:buNone/>
            </a:pPr>
            <a:r>
              <a:rPr lang="es-ES" dirty="0" smtClean="0">
                <a:latin typeface="Times New Roman" panose="02020603050405020304" pitchFamily="18" charset="0"/>
                <a:cs typeface="Times New Roman" panose="02020603050405020304" pitchFamily="18" charset="0"/>
              </a:rPr>
              <a:t>Dromi </a:t>
            </a:r>
            <a:r>
              <a:rPr lang="es-ES" dirty="0">
                <a:latin typeface="Times New Roman" panose="02020603050405020304" pitchFamily="18" charset="0"/>
                <a:cs typeface="Times New Roman" panose="02020603050405020304" pitchFamily="18" charset="0"/>
              </a:rPr>
              <a:t>justificaba: "Las privatizaciones tenían varios objetivos. Uno </a:t>
            </a:r>
            <a:r>
              <a:rPr lang="es-ES" b="1" dirty="0">
                <a:latin typeface="Times New Roman" panose="02020603050405020304" pitchFamily="18" charset="0"/>
                <a:cs typeface="Times New Roman" panose="02020603050405020304" pitchFamily="18" charset="0"/>
              </a:rPr>
              <a:t>era obtener recursos para paliar el déficit fiscal </a:t>
            </a:r>
            <a:r>
              <a:rPr lang="es-ES" dirty="0">
                <a:latin typeface="Times New Roman" panose="02020603050405020304" pitchFamily="18" charset="0"/>
                <a:cs typeface="Times New Roman" panose="02020603050405020304" pitchFamily="18" charset="0"/>
              </a:rPr>
              <a:t>y poder </a:t>
            </a:r>
            <a:r>
              <a:rPr lang="es-ES" b="1" dirty="0">
                <a:latin typeface="Times New Roman" panose="02020603050405020304" pitchFamily="18" charset="0"/>
                <a:cs typeface="Times New Roman" panose="02020603050405020304" pitchFamily="18" charset="0"/>
              </a:rPr>
              <a:t>equilibrar el presupuesto del Estado</a:t>
            </a:r>
            <a:r>
              <a:rPr lang="es-ES" dirty="0">
                <a:latin typeface="Times New Roman" panose="02020603050405020304" pitchFamily="18" charset="0"/>
                <a:cs typeface="Times New Roman" panose="02020603050405020304" pitchFamily="18" charset="0"/>
              </a:rPr>
              <a:t>, porque con eso era posible un mecanismo de convertibilidad. Otro era dar eficiencia a los servicios públicos, requiriendo a los inversores una mejor prestación que la que brindaba el Estado. Otro era plantearle a los inversores </a:t>
            </a:r>
            <a:r>
              <a:rPr lang="es-ES" b="1" dirty="0">
                <a:latin typeface="Times New Roman" panose="02020603050405020304" pitchFamily="18" charset="0"/>
                <a:cs typeface="Times New Roman" panose="02020603050405020304" pitchFamily="18" charset="0"/>
              </a:rPr>
              <a:t>compromisos importantes de inversión</a:t>
            </a:r>
            <a:r>
              <a:rPr lang="es-ES" dirty="0">
                <a:latin typeface="Times New Roman" panose="02020603050405020304" pitchFamily="18" charset="0"/>
                <a:cs typeface="Times New Roman" panose="02020603050405020304" pitchFamily="18" charset="0"/>
              </a:rPr>
              <a:t>, y esto se puede ver en casi todas las privatizaciones de los servicios públicos".</a:t>
            </a:r>
          </a:p>
          <a:p>
            <a:pPr marL="0" indent="0" algn="just" fontAlgn="base">
              <a:buNone/>
            </a:pPr>
            <a:r>
              <a:rPr lang="es-ES" dirty="0">
                <a:latin typeface="Times New Roman" panose="02020603050405020304" pitchFamily="18" charset="0"/>
                <a:cs typeface="Times New Roman" panose="02020603050405020304" pitchFamily="18" charset="0"/>
              </a:rPr>
              <a:t>“Mayor competitividad en el sector privado y mayor eficiencia en el sector público” fueron palabras clave del lenguaje de aquella década, cuando resultaba muy difícil diferenciar el léxico del empresariado del utilizado por políticos y funcionarios</a:t>
            </a:r>
            <a:r>
              <a:rPr lang="es-ES" dirty="0"/>
              <a:t>.</a:t>
            </a:r>
          </a:p>
          <a:p>
            <a:endParaRPr lang="es-AR" dirty="0"/>
          </a:p>
        </p:txBody>
      </p:sp>
    </p:spTree>
    <p:extLst>
      <p:ext uri="{BB962C8B-B14F-4D97-AF65-F5344CB8AC3E}">
        <p14:creationId xmlns:p14="http://schemas.microsoft.com/office/powerpoint/2010/main" val="211115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188640"/>
            <a:ext cx="8229600" cy="1296144"/>
          </a:xfrm>
        </p:spPr>
        <p:txBody>
          <a:bodyPr/>
          <a:lstStyle/>
          <a:p>
            <a:r>
              <a:rPr lang="es-ES" dirty="0" smtClean="0">
                <a:latin typeface="Times New Roman" panose="02020603050405020304" pitchFamily="18" charset="0"/>
                <a:cs typeface="Times New Roman" panose="02020603050405020304" pitchFamily="18" charset="0"/>
              </a:rPr>
              <a:t>Procedimiento de Selección</a:t>
            </a:r>
            <a:endParaRPr lang="es-AR" dirty="0">
              <a:latin typeface="Times New Roman" panose="02020603050405020304" pitchFamily="18" charset="0"/>
              <a:cs typeface="Times New Roman" panose="02020603050405020304" pitchFamily="18" charset="0"/>
            </a:endParaRPr>
          </a:p>
        </p:txBody>
      </p:sp>
      <p:sp>
        <p:nvSpPr>
          <p:cNvPr id="3" name="2 Rectángulo"/>
          <p:cNvSpPr/>
          <p:nvPr/>
        </p:nvSpPr>
        <p:spPr>
          <a:xfrm>
            <a:off x="395536" y="1340768"/>
            <a:ext cx="8424936" cy="4524315"/>
          </a:xfrm>
          <a:prstGeom prst="rect">
            <a:avLst/>
          </a:prstGeom>
        </p:spPr>
        <p:txBody>
          <a:bodyPr wrap="square">
            <a:spAutoFit/>
          </a:bodyPr>
          <a:lstStyle/>
          <a:p>
            <a:pPr algn="just"/>
            <a:r>
              <a:rPr lang="es-AR" dirty="0" smtClean="0">
                <a:latin typeface="Times New Roman" panose="02020603050405020304" pitchFamily="18" charset="0"/>
                <a:cs typeface="Times New Roman" panose="02020603050405020304" pitchFamily="18" charset="0"/>
              </a:rPr>
              <a:t>1º) </a:t>
            </a:r>
            <a:r>
              <a:rPr lang="es-AR" dirty="0" smtClean="0">
                <a:latin typeface="Times New Roman" panose="02020603050405020304" pitchFamily="18" charset="0"/>
                <a:cs typeface="Times New Roman" panose="02020603050405020304" pitchFamily="18" charset="0"/>
              </a:rPr>
              <a:t>Transferir </a:t>
            </a:r>
            <a:r>
              <a:rPr lang="es-AR" dirty="0">
                <a:latin typeface="Times New Roman" panose="02020603050405020304" pitchFamily="18" charset="0"/>
                <a:cs typeface="Times New Roman" panose="02020603050405020304" pitchFamily="18" charset="0"/>
              </a:rPr>
              <a:t>la titularidad, ejercicio de derechos societarios o </a:t>
            </a:r>
            <a:r>
              <a:rPr lang="es-AR" dirty="0" smtClean="0">
                <a:latin typeface="Times New Roman" panose="02020603050405020304" pitchFamily="18" charset="0"/>
                <a:cs typeface="Times New Roman" panose="02020603050405020304" pitchFamily="18" charset="0"/>
              </a:rPr>
              <a:t>administración. </a:t>
            </a:r>
            <a:endParaRPr lang="es-AR" dirty="0" smtClean="0">
              <a:latin typeface="Times New Roman" panose="02020603050405020304" pitchFamily="18" charset="0"/>
              <a:cs typeface="Times New Roman" panose="02020603050405020304" pitchFamily="18" charset="0"/>
            </a:endParaRPr>
          </a:p>
          <a:p>
            <a:pPr algn="just"/>
            <a:r>
              <a:rPr lang="es-AR" dirty="0" smtClean="0">
                <a:latin typeface="Times New Roman" panose="02020603050405020304" pitchFamily="18" charset="0"/>
                <a:cs typeface="Times New Roman" panose="02020603050405020304" pitchFamily="18" charset="0"/>
              </a:rPr>
              <a:t>2º</a:t>
            </a:r>
            <a:r>
              <a:rPr lang="es-AR" dirty="0">
                <a:latin typeface="Times New Roman" panose="02020603050405020304" pitchFamily="18" charset="0"/>
                <a:cs typeface="Times New Roman" panose="02020603050405020304" pitchFamily="18" charset="0"/>
              </a:rPr>
              <a:t>) Constituir sociedades: transformar, escindir o fusionar los entes </a:t>
            </a:r>
            <a:r>
              <a:rPr lang="es-AR" dirty="0" smtClean="0">
                <a:latin typeface="Times New Roman" panose="02020603050405020304" pitchFamily="18" charset="0"/>
                <a:cs typeface="Times New Roman" panose="02020603050405020304" pitchFamily="18" charset="0"/>
              </a:rPr>
              <a:t>mencionados.</a:t>
            </a:r>
            <a:endParaRPr lang="es-AR" dirty="0">
              <a:latin typeface="Times New Roman" panose="02020603050405020304" pitchFamily="18" charset="0"/>
              <a:cs typeface="Times New Roman" panose="02020603050405020304" pitchFamily="18" charset="0"/>
            </a:endParaRPr>
          </a:p>
          <a:p>
            <a:pPr algn="just"/>
            <a:r>
              <a:rPr lang="es-AR" dirty="0">
                <a:latin typeface="Times New Roman" panose="02020603050405020304" pitchFamily="18" charset="0"/>
                <a:cs typeface="Times New Roman" panose="02020603050405020304" pitchFamily="18" charset="0"/>
              </a:rPr>
              <a:t>3º) Reformar los estatutos </a:t>
            </a:r>
            <a:r>
              <a:rPr lang="es-AR" dirty="0" smtClean="0">
                <a:latin typeface="Times New Roman" panose="02020603050405020304" pitchFamily="18" charset="0"/>
                <a:cs typeface="Times New Roman" panose="02020603050405020304" pitchFamily="18" charset="0"/>
              </a:rPr>
              <a:t>societarios.</a:t>
            </a:r>
            <a:endParaRPr lang="es-AR" dirty="0">
              <a:latin typeface="Times New Roman" panose="02020603050405020304" pitchFamily="18" charset="0"/>
              <a:cs typeface="Times New Roman" panose="02020603050405020304" pitchFamily="18" charset="0"/>
            </a:endParaRPr>
          </a:p>
          <a:p>
            <a:pPr algn="just"/>
            <a:r>
              <a:rPr lang="es-AR" dirty="0">
                <a:latin typeface="Times New Roman" panose="02020603050405020304" pitchFamily="18" charset="0"/>
                <a:cs typeface="Times New Roman" panose="02020603050405020304" pitchFamily="18" charset="0"/>
              </a:rPr>
              <a:t>4º) Disolver los entes jurídicos </a:t>
            </a:r>
            <a:r>
              <a:rPr lang="es-AR" dirty="0" smtClean="0">
                <a:latin typeface="Times New Roman" panose="02020603050405020304" pitchFamily="18" charset="0"/>
                <a:cs typeface="Times New Roman" panose="02020603050405020304" pitchFamily="18" charset="0"/>
              </a:rPr>
              <a:t>preexistentes.</a:t>
            </a:r>
            <a:endParaRPr lang="es-AR" dirty="0">
              <a:latin typeface="Times New Roman" panose="02020603050405020304" pitchFamily="18" charset="0"/>
              <a:cs typeface="Times New Roman" panose="02020603050405020304" pitchFamily="18" charset="0"/>
            </a:endParaRPr>
          </a:p>
          <a:p>
            <a:pPr algn="just"/>
            <a:r>
              <a:rPr lang="es-AR" dirty="0" smtClean="0">
                <a:latin typeface="Times New Roman" panose="02020603050405020304" pitchFamily="18" charset="0"/>
                <a:cs typeface="Times New Roman" panose="02020603050405020304" pitchFamily="18" charset="0"/>
              </a:rPr>
              <a:t>5º) Negociar </a:t>
            </a:r>
            <a:r>
              <a:rPr lang="es-AR" dirty="0">
                <a:latin typeface="Times New Roman" panose="02020603050405020304" pitchFamily="18" charset="0"/>
                <a:cs typeface="Times New Roman" panose="02020603050405020304" pitchFamily="18" charset="0"/>
              </a:rPr>
              <a:t>retrocesiones y acordar la extinción o modificación de contratos y concesiones, formulando los arreglos necesarios para ello.</a:t>
            </a:r>
          </a:p>
          <a:p>
            <a:pPr algn="just"/>
            <a:r>
              <a:rPr lang="es-AR" dirty="0">
                <a:latin typeface="Times New Roman" panose="02020603050405020304" pitchFamily="18" charset="0"/>
                <a:cs typeface="Times New Roman" panose="02020603050405020304" pitchFamily="18" charset="0"/>
              </a:rPr>
              <a:t>6º) Efectuar las enajenaciones aun cuando se refieran a bienes, activos o haciendas productivas en litigio, en cuyo caso el adquirente subrogará al </a:t>
            </a:r>
            <a:r>
              <a:rPr lang="es-AR" dirty="0" smtClean="0">
                <a:latin typeface="Times New Roman" panose="02020603050405020304" pitchFamily="18" charset="0"/>
                <a:cs typeface="Times New Roman" panose="02020603050405020304" pitchFamily="18" charset="0"/>
              </a:rPr>
              <a:t>E.N. </a:t>
            </a:r>
            <a:r>
              <a:rPr lang="es-AR" dirty="0">
                <a:latin typeface="Times New Roman" panose="02020603050405020304" pitchFamily="18" charset="0"/>
                <a:cs typeface="Times New Roman" panose="02020603050405020304" pitchFamily="18" charset="0"/>
              </a:rPr>
              <a:t>en las cuestiones, litigios y obligaciones.</a:t>
            </a:r>
          </a:p>
          <a:p>
            <a:pPr algn="just"/>
            <a:r>
              <a:rPr lang="es-AR" dirty="0">
                <a:latin typeface="Times New Roman" panose="02020603050405020304" pitchFamily="18" charset="0"/>
                <a:cs typeface="Times New Roman" panose="02020603050405020304" pitchFamily="18" charset="0"/>
              </a:rPr>
              <a:t>7º) Otorgar permisos, licencias o concesiones, para la explotación de los servicios públicos o de interés </a:t>
            </a:r>
            <a:r>
              <a:rPr lang="es-AR" dirty="0" smtClean="0">
                <a:latin typeface="Times New Roman" panose="02020603050405020304" pitchFamily="18" charset="0"/>
                <a:cs typeface="Times New Roman" panose="02020603050405020304" pitchFamily="18" charset="0"/>
              </a:rPr>
              <a:t>público. </a:t>
            </a:r>
          </a:p>
          <a:p>
            <a:pPr algn="just"/>
            <a:r>
              <a:rPr lang="es-AR" dirty="0" smtClean="0">
                <a:latin typeface="Times New Roman" panose="02020603050405020304" pitchFamily="18" charset="0"/>
                <a:cs typeface="Times New Roman" panose="02020603050405020304" pitchFamily="18" charset="0"/>
              </a:rPr>
              <a:t>8º</a:t>
            </a:r>
            <a:r>
              <a:rPr lang="es-AR" dirty="0" smtClean="0">
                <a:latin typeface="Times New Roman" panose="02020603050405020304" pitchFamily="18" charset="0"/>
                <a:cs typeface="Times New Roman" panose="02020603050405020304" pitchFamily="18" charset="0"/>
              </a:rPr>
              <a:t>) </a:t>
            </a:r>
            <a:r>
              <a:rPr lang="es-AR" dirty="0">
                <a:latin typeface="Times New Roman" panose="02020603050405020304" pitchFamily="18" charset="0"/>
                <a:cs typeface="Times New Roman" panose="02020603050405020304" pitchFamily="18" charset="0"/>
              </a:rPr>
              <a:t>En el otorgamiento de las concesiones, cuando medien razones de defensa nacional o seguridad </a:t>
            </a:r>
            <a:r>
              <a:rPr lang="es-AR" dirty="0" smtClean="0">
                <a:latin typeface="Times New Roman" panose="02020603050405020304" pitchFamily="18" charset="0"/>
                <a:cs typeface="Times New Roman" panose="02020603050405020304" pitchFamily="18" charset="0"/>
              </a:rPr>
              <a:t>interior</a:t>
            </a:r>
            <a:r>
              <a:rPr lang="es-AR" dirty="0" smtClean="0">
                <a:latin typeface="Times New Roman" panose="02020603050405020304" pitchFamily="18" charset="0"/>
                <a:cs typeface="Times New Roman" panose="02020603050405020304" pitchFamily="18" charset="0"/>
              </a:rPr>
              <a:t>, </a:t>
            </a:r>
            <a:r>
              <a:rPr lang="es-AR" dirty="0">
                <a:latin typeface="Times New Roman" panose="02020603050405020304" pitchFamily="18" charset="0"/>
                <a:cs typeface="Times New Roman" panose="02020603050405020304" pitchFamily="18" charset="0"/>
              </a:rPr>
              <a:t>a criterio de la Autoridad de Aplicación, se dará preferencia al capital nacional. En todos los casos se exigirán una adecuada equivalencia entre la inversión efectivamente realizada y la rentabilidad.</a:t>
            </a:r>
          </a:p>
          <a:p>
            <a:pPr algn="just"/>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432164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Times New Roman" panose="02020603050405020304" pitchFamily="18" charset="0"/>
                <a:cs typeface="Times New Roman" panose="02020603050405020304" pitchFamily="18" charset="0"/>
              </a:rPr>
              <a:t>Procedimiento de Selección</a:t>
            </a:r>
            <a:endParaRPr lang="es-AR" b="1" dirty="0">
              <a:latin typeface="Times New Roman" panose="02020603050405020304" pitchFamily="18" charset="0"/>
              <a:cs typeface="Times New Roman" panose="02020603050405020304" pitchFamily="18" charset="0"/>
            </a:endParaRPr>
          </a:p>
        </p:txBody>
      </p:sp>
      <p:sp>
        <p:nvSpPr>
          <p:cNvPr id="4" name="3 Rectángulo"/>
          <p:cNvSpPr/>
          <p:nvPr/>
        </p:nvSpPr>
        <p:spPr>
          <a:xfrm>
            <a:off x="323528" y="-2018646"/>
            <a:ext cx="8568952" cy="7417415"/>
          </a:xfrm>
          <a:prstGeom prst="rect">
            <a:avLst/>
          </a:prstGeom>
        </p:spPr>
        <p:txBody>
          <a:bodyPr wrap="square">
            <a:spAutoFit/>
          </a:bodyPr>
          <a:lstStyle/>
          <a:p>
            <a:endParaRPr lang="es-AR" dirty="0" smtClean="0"/>
          </a:p>
          <a:p>
            <a:endParaRPr lang="es-AR" dirty="0"/>
          </a:p>
          <a:p>
            <a:endParaRPr lang="es-AR" dirty="0" smtClean="0"/>
          </a:p>
          <a:p>
            <a:endParaRPr lang="es-AR" dirty="0"/>
          </a:p>
          <a:p>
            <a:endParaRPr lang="es-AR" dirty="0" smtClean="0"/>
          </a:p>
          <a:p>
            <a:endParaRPr lang="es-AR" dirty="0"/>
          </a:p>
          <a:p>
            <a:endParaRPr lang="es-AR" dirty="0" smtClean="0"/>
          </a:p>
          <a:p>
            <a:endParaRPr lang="es-AR" dirty="0"/>
          </a:p>
          <a:p>
            <a:endParaRPr lang="es-AR" dirty="0" smtClean="0"/>
          </a:p>
          <a:p>
            <a:endParaRPr lang="es-ES" dirty="0"/>
          </a:p>
          <a:p>
            <a:endParaRPr lang="es-AR" dirty="0" smtClean="0"/>
          </a:p>
          <a:p>
            <a:pPr algn="just"/>
            <a:endParaRPr lang="es-AR" dirty="0" smtClean="0">
              <a:latin typeface="Times New Roman" panose="02020603050405020304" pitchFamily="18" charset="0"/>
              <a:cs typeface="Times New Roman" panose="02020603050405020304" pitchFamily="18" charset="0"/>
            </a:endParaRPr>
          </a:p>
          <a:p>
            <a:pPr algn="just"/>
            <a:r>
              <a:rPr lang="es-AR" dirty="0" smtClean="0">
                <a:latin typeface="Times New Roman" panose="02020603050405020304" pitchFamily="18" charset="0"/>
                <a:cs typeface="Times New Roman" panose="02020603050405020304" pitchFamily="18" charset="0"/>
              </a:rPr>
              <a:t>9º</a:t>
            </a:r>
            <a:r>
              <a:rPr lang="es-AR" sz="2000" dirty="0">
                <a:latin typeface="Times New Roman" panose="02020603050405020304" pitchFamily="18" charset="0"/>
                <a:cs typeface="Times New Roman" panose="02020603050405020304" pitchFamily="18" charset="0"/>
              </a:rPr>
              <a:t>) Autorizar diferimientos, quitas, esperas o remisiones en el cobro de créditos de organismos </a:t>
            </a:r>
            <a:r>
              <a:rPr lang="es-AR" sz="2000" dirty="0" smtClean="0">
                <a:latin typeface="Times New Roman" panose="02020603050405020304" pitchFamily="18" charset="0"/>
                <a:cs typeface="Times New Roman" panose="02020603050405020304" pitchFamily="18" charset="0"/>
              </a:rPr>
              <a:t>oficiales.</a:t>
            </a:r>
          </a:p>
          <a:p>
            <a:pPr algn="just"/>
            <a:r>
              <a:rPr lang="es-AR" sz="2000" dirty="0" smtClean="0">
                <a:latin typeface="Times New Roman" panose="02020603050405020304" pitchFamily="18" charset="0"/>
                <a:cs typeface="Times New Roman" panose="02020603050405020304" pitchFamily="18" charset="0"/>
              </a:rPr>
              <a:t>10º</a:t>
            </a:r>
            <a:r>
              <a:rPr lang="es-AR" sz="2000" dirty="0">
                <a:latin typeface="Times New Roman" panose="02020603050405020304" pitchFamily="18" charset="0"/>
                <a:cs typeface="Times New Roman" panose="02020603050405020304" pitchFamily="18" charset="0"/>
              </a:rPr>
              <a:t>) Establecer mecanismos a través de los cuales los acreedores del Estado y/o de las entidades mencionadas en el artículo 2 de la presente, puedan capitalizar sus créditos.</a:t>
            </a:r>
          </a:p>
          <a:p>
            <a:pPr algn="just"/>
            <a:r>
              <a:rPr lang="es-AR" sz="2000" dirty="0">
                <a:latin typeface="Times New Roman" panose="02020603050405020304" pitchFamily="18" charset="0"/>
                <a:cs typeface="Times New Roman" panose="02020603050405020304" pitchFamily="18" charset="0"/>
              </a:rPr>
              <a:t>11º) Dejar sin efecto disposiciones estatutarias o convencionales que prevean plazos, procedimientos o condiciones especiales para la venta de acciones o cuotas de capital, en razón de ser titular de éstas el Estado o sus organismos.</a:t>
            </a:r>
          </a:p>
          <a:p>
            <a:pPr algn="just"/>
            <a:r>
              <a:rPr lang="es-AR" sz="2000" dirty="0">
                <a:latin typeface="Times New Roman" panose="02020603050405020304" pitchFamily="18" charset="0"/>
                <a:cs typeface="Times New Roman" panose="02020603050405020304" pitchFamily="18" charset="0"/>
              </a:rPr>
              <a:t>12º) Disponer para cada caso de privatización y/o concesión de obras y servicios públicos que el </a:t>
            </a:r>
            <a:r>
              <a:rPr lang="es-AR" sz="2000" dirty="0" smtClean="0">
                <a:latin typeface="Times New Roman" panose="02020603050405020304" pitchFamily="18" charset="0"/>
                <a:cs typeface="Times New Roman" panose="02020603050405020304" pitchFamily="18" charset="0"/>
              </a:rPr>
              <a:t>E.N. </a:t>
            </a:r>
            <a:r>
              <a:rPr lang="es-AR" sz="2000" dirty="0">
                <a:latin typeface="Times New Roman" panose="02020603050405020304" pitchFamily="18" charset="0"/>
                <a:cs typeface="Times New Roman" panose="02020603050405020304" pitchFamily="18" charset="0"/>
              </a:rPr>
              <a:t>asuma el pasivo total o parcial de la empresa a privatizar, a efectos de facilitar o mejorar las condiciones de la contratación.</a:t>
            </a:r>
          </a:p>
          <a:p>
            <a:pPr algn="just"/>
            <a:r>
              <a:rPr lang="es-AR" sz="2000" dirty="0">
                <a:latin typeface="Times New Roman" panose="02020603050405020304" pitchFamily="18" charset="0"/>
                <a:cs typeface="Times New Roman" panose="02020603050405020304" pitchFamily="18" charset="0"/>
              </a:rPr>
              <a:t>13º) Llevar a cabo cualquier tipo de acto jurídico o procedimiento necesario o conveniente para cumplir con los objetivos de la presente ley.</a:t>
            </a:r>
          </a:p>
        </p:txBody>
      </p:sp>
    </p:spTree>
    <p:extLst>
      <p:ext uri="{BB962C8B-B14F-4D97-AF65-F5344CB8AC3E}">
        <p14:creationId xmlns:p14="http://schemas.microsoft.com/office/powerpoint/2010/main" val="9811029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AR" b="1" dirty="0">
                <a:latin typeface="Times New Roman" panose="02020603050405020304" pitchFamily="18" charset="0"/>
                <a:cs typeface="Times New Roman" panose="02020603050405020304" pitchFamily="18" charset="0"/>
              </a:rPr>
              <a:t>P</a:t>
            </a:r>
            <a:r>
              <a:rPr lang="es-AR" b="1" dirty="0" smtClean="0">
                <a:latin typeface="Times New Roman" panose="02020603050405020304" pitchFamily="18" charset="0"/>
                <a:cs typeface="Times New Roman" panose="02020603050405020304" pitchFamily="18" charset="0"/>
              </a:rPr>
              <a:t>referencias </a:t>
            </a:r>
            <a:r>
              <a:rPr lang="es-AR" b="1" dirty="0">
                <a:latin typeface="Times New Roman" panose="02020603050405020304" pitchFamily="18" charset="0"/>
                <a:cs typeface="Times New Roman" panose="02020603050405020304" pitchFamily="18" charset="0"/>
              </a:rPr>
              <a:t>para la adquisición </a:t>
            </a:r>
          </a:p>
        </p:txBody>
      </p:sp>
      <p:sp>
        <p:nvSpPr>
          <p:cNvPr id="3" name="2 Rectángulo"/>
          <p:cNvSpPr/>
          <p:nvPr/>
        </p:nvSpPr>
        <p:spPr>
          <a:xfrm>
            <a:off x="611560" y="1916832"/>
            <a:ext cx="7944950" cy="4031873"/>
          </a:xfrm>
          <a:prstGeom prst="rect">
            <a:avLst/>
          </a:prstGeom>
        </p:spPr>
        <p:txBody>
          <a:bodyPr wrap="square">
            <a:spAutoFit/>
          </a:bodyPr>
          <a:lstStyle/>
          <a:p>
            <a:pPr algn="just"/>
            <a:r>
              <a:rPr lang="es-AR" sz="2000" dirty="0">
                <a:latin typeface="Times New Roman" panose="02020603050405020304" pitchFamily="18" charset="0"/>
                <a:cs typeface="Times New Roman" panose="02020603050405020304" pitchFamily="18" charset="0"/>
              </a:rPr>
              <a:t>1</a:t>
            </a:r>
            <a:r>
              <a:rPr lang="es-AR" sz="3200" dirty="0">
                <a:latin typeface="Times New Roman" panose="02020603050405020304" pitchFamily="18" charset="0"/>
                <a:cs typeface="Times New Roman" panose="02020603050405020304" pitchFamily="18" charset="0"/>
              </a:rPr>
              <a:t>) Que sean propietarios de parte del capital social.</a:t>
            </a:r>
          </a:p>
          <a:p>
            <a:pPr algn="just"/>
            <a:r>
              <a:rPr lang="es-AR" sz="3200" dirty="0">
                <a:latin typeface="Times New Roman" panose="02020603050405020304" pitchFamily="18" charset="0"/>
                <a:cs typeface="Times New Roman" panose="02020603050405020304" pitchFamily="18" charset="0"/>
              </a:rPr>
              <a:t>2) Que sean empleados del ente a privatizar, de cualquier jerarquía, con relación de dependencia, organizados o que se organicen en Programa de Propiedad Participada o Cooperativa, u otras entidades intermedias legalmente constituidas</a:t>
            </a:r>
            <a:r>
              <a:rPr lang="es-AR" dirty="0"/>
              <a:t>.</a:t>
            </a:r>
          </a:p>
        </p:txBody>
      </p:sp>
    </p:spTree>
    <p:extLst>
      <p:ext uri="{BB962C8B-B14F-4D97-AF65-F5344CB8AC3E}">
        <p14:creationId xmlns:p14="http://schemas.microsoft.com/office/powerpoint/2010/main" val="387957046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4800" b="1" dirty="0" smtClean="0">
                <a:latin typeface="Times New Roman" panose="02020603050405020304" pitchFamily="18" charset="0"/>
                <a:cs typeface="Times New Roman" panose="02020603050405020304" pitchFamily="18" charset="0"/>
              </a:rPr>
              <a:t>Modalidades</a:t>
            </a:r>
            <a:endParaRPr lang="es-AR" sz="4800" b="1" dirty="0">
              <a:latin typeface="Times New Roman" panose="02020603050405020304" pitchFamily="18" charset="0"/>
              <a:cs typeface="Times New Roman" panose="02020603050405020304" pitchFamily="18" charset="0"/>
            </a:endParaRPr>
          </a:p>
        </p:txBody>
      </p:sp>
      <p:sp>
        <p:nvSpPr>
          <p:cNvPr id="3" name="2 Rectángulo"/>
          <p:cNvSpPr/>
          <p:nvPr/>
        </p:nvSpPr>
        <p:spPr>
          <a:xfrm>
            <a:off x="395536" y="1844824"/>
            <a:ext cx="8280920" cy="3046988"/>
          </a:xfrm>
          <a:prstGeom prst="rect">
            <a:avLst/>
          </a:prstGeom>
        </p:spPr>
        <p:txBody>
          <a:bodyPr wrap="square">
            <a:spAutoFit/>
          </a:bodyPr>
          <a:lstStyle/>
          <a:p>
            <a:endParaRPr lang="es-AR" sz="2400" dirty="0" smtClean="0"/>
          </a:p>
          <a:p>
            <a:pPr algn="just"/>
            <a:r>
              <a:rPr lang="es-AR" sz="2800" dirty="0" smtClean="0">
                <a:latin typeface="Times New Roman" panose="02020603050405020304" pitchFamily="18" charset="0"/>
                <a:cs typeface="Times New Roman" panose="02020603050405020304" pitchFamily="18" charset="0"/>
              </a:rPr>
              <a:t>1</a:t>
            </a:r>
            <a:r>
              <a:rPr lang="es-AR" sz="2800" dirty="0">
                <a:latin typeface="Times New Roman" panose="02020603050405020304" pitchFamily="18" charset="0"/>
                <a:cs typeface="Times New Roman" panose="02020603050405020304" pitchFamily="18" charset="0"/>
              </a:rPr>
              <a:t>) Venta </a:t>
            </a:r>
            <a:r>
              <a:rPr lang="es-AR" sz="2800" dirty="0" smtClean="0">
                <a:latin typeface="Times New Roman" panose="02020603050405020304" pitchFamily="18" charset="0"/>
                <a:cs typeface="Times New Roman" panose="02020603050405020304" pitchFamily="18" charset="0"/>
              </a:rPr>
              <a:t>activos, </a:t>
            </a:r>
            <a:r>
              <a:rPr lang="es-AR" sz="2800" dirty="0">
                <a:latin typeface="Times New Roman" panose="02020603050405020304" pitchFamily="18" charset="0"/>
                <a:cs typeface="Times New Roman" panose="02020603050405020304" pitchFamily="18" charset="0"/>
              </a:rPr>
              <a:t>como unidad o en forma separada.</a:t>
            </a:r>
          </a:p>
          <a:p>
            <a:pPr algn="just"/>
            <a:r>
              <a:rPr lang="es-AR" sz="2800" dirty="0">
                <a:latin typeface="Times New Roman" panose="02020603050405020304" pitchFamily="18" charset="0"/>
                <a:cs typeface="Times New Roman" panose="02020603050405020304" pitchFamily="18" charset="0"/>
              </a:rPr>
              <a:t>2) Venta o colocación de </a:t>
            </a:r>
            <a:r>
              <a:rPr lang="es-AR" sz="2800" dirty="0" smtClean="0">
                <a:latin typeface="Times New Roman" panose="02020603050405020304" pitchFamily="18" charset="0"/>
                <a:cs typeface="Times New Roman" panose="02020603050405020304" pitchFamily="18" charset="0"/>
              </a:rPr>
              <a:t>acciones.</a:t>
            </a:r>
          </a:p>
          <a:p>
            <a:pPr algn="just"/>
            <a:r>
              <a:rPr lang="es-AR" sz="2800" dirty="0" smtClean="0">
                <a:latin typeface="Times New Roman" panose="02020603050405020304" pitchFamily="18" charset="0"/>
                <a:cs typeface="Times New Roman" panose="02020603050405020304" pitchFamily="18" charset="0"/>
              </a:rPr>
              <a:t>3</a:t>
            </a:r>
            <a:r>
              <a:rPr lang="es-AR" sz="2800" dirty="0">
                <a:latin typeface="Times New Roman" panose="02020603050405020304" pitchFamily="18" charset="0"/>
                <a:cs typeface="Times New Roman" panose="02020603050405020304" pitchFamily="18" charset="0"/>
              </a:rPr>
              <a:t>) Locación con o sin opción a </a:t>
            </a:r>
            <a:r>
              <a:rPr lang="es-AR" sz="2800" dirty="0" smtClean="0">
                <a:latin typeface="Times New Roman" panose="02020603050405020304" pitchFamily="18" charset="0"/>
                <a:cs typeface="Times New Roman" panose="02020603050405020304" pitchFamily="18" charset="0"/>
              </a:rPr>
              <a:t>compra.</a:t>
            </a:r>
            <a:endParaRPr lang="es-AR" sz="2800" dirty="0">
              <a:latin typeface="Times New Roman" panose="02020603050405020304" pitchFamily="18" charset="0"/>
              <a:cs typeface="Times New Roman" panose="02020603050405020304" pitchFamily="18" charset="0"/>
            </a:endParaRPr>
          </a:p>
          <a:p>
            <a:pPr algn="just"/>
            <a:r>
              <a:rPr lang="es-AR" sz="2800" dirty="0">
                <a:latin typeface="Times New Roman" panose="02020603050405020304" pitchFamily="18" charset="0"/>
                <a:cs typeface="Times New Roman" panose="02020603050405020304" pitchFamily="18" charset="0"/>
              </a:rPr>
              <a:t>4) Administración con o sin opción a comprar por un plazo </a:t>
            </a:r>
            <a:r>
              <a:rPr lang="es-AR" sz="2800" dirty="0" smtClean="0">
                <a:latin typeface="Times New Roman" panose="02020603050405020304" pitchFamily="18" charset="0"/>
                <a:cs typeface="Times New Roman" panose="02020603050405020304" pitchFamily="18" charset="0"/>
              </a:rPr>
              <a:t>determinado.</a:t>
            </a:r>
            <a:endParaRPr lang="es-AR" sz="2800" dirty="0">
              <a:latin typeface="Times New Roman" panose="02020603050405020304" pitchFamily="18" charset="0"/>
              <a:cs typeface="Times New Roman" panose="02020603050405020304" pitchFamily="18" charset="0"/>
            </a:endParaRPr>
          </a:p>
          <a:p>
            <a:pPr algn="just"/>
            <a:r>
              <a:rPr lang="es-AR" sz="2800" dirty="0">
                <a:latin typeface="Times New Roman" panose="02020603050405020304" pitchFamily="18" charset="0"/>
                <a:cs typeface="Times New Roman" panose="02020603050405020304" pitchFamily="18" charset="0"/>
              </a:rPr>
              <a:t>5) Concesión, licencia o permiso.</a:t>
            </a:r>
          </a:p>
        </p:txBody>
      </p:sp>
    </p:spTree>
    <p:extLst>
      <p:ext uri="{BB962C8B-B14F-4D97-AF65-F5344CB8AC3E}">
        <p14:creationId xmlns:p14="http://schemas.microsoft.com/office/powerpoint/2010/main" val="14750485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AR" sz="5400" b="1" dirty="0">
                <a:latin typeface="Times New Roman" panose="02020603050405020304" pitchFamily="18" charset="0"/>
                <a:cs typeface="Times New Roman" panose="02020603050405020304" pitchFamily="18" charset="0"/>
              </a:rPr>
              <a:t>Procedimiento de selección</a:t>
            </a:r>
          </a:p>
        </p:txBody>
      </p:sp>
      <p:sp>
        <p:nvSpPr>
          <p:cNvPr id="3" name="2 Rectángulo"/>
          <p:cNvSpPr/>
          <p:nvPr/>
        </p:nvSpPr>
        <p:spPr>
          <a:xfrm>
            <a:off x="467544" y="1720840"/>
            <a:ext cx="8352928" cy="4678204"/>
          </a:xfrm>
          <a:prstGeom prst="rect">
            <a:avLst/>
          </a:prstGeom>
        </p:spPr>
        <p:txBody>
          <a:bodyPr wrap="square">
            <a:spAutoFit/>
          </a:bodyPr>
          <a:lstStyle/>
          <a:p>
            <a:pPr algn="just"/>
            <a:r>
              <a:rPr lang="es-AR" sz="2400" dirty="0">
                <a:latin typeface="Times New Roman" panose="02020603050405020304" pitchFamily="18" charset="0"/>
                <a:cs typeface="Times New Roman" panose="02020603050405020304" pitchFamily="18" charset="0"/>
              </a:rPr>
              <a:t>En todos los casos se asegurará la </a:t>
            </a:r>
            <a:r>
              <a:rPr lang="es-AR" sz="2400" b="1" dirty="0">
                <a:latin typeface="Times New Roman" panose="02020603050405020304" pitchFamily="18" charset="0"/>
                <a:cs typeface="Times New Roman" panose="02020603050405020304" pitchFamily="18" charset="0"/>
              </a:rPr>
              <a:t>máxima transparencia y publicidad, estimulando la concurrencia de la mayor cantidad posible de interesados.</a:t>
            </a:r>
            <a:r>
              <a:rPr lang="es-AR" sz="2400" dirty="0">
                <a:latin typeface="Times New Roman" panose="02020603050405020304" pitchFamily="18" charset="0"/>
                <a:cs typeface="Times New Roman" panose="02020603050405020304" pitchFamily="18" charset="0"/>
              </a:rPr>
              <a:t> La determinación del procedimiento de selección será justificada en cada caso, por la autoridad de aplicación, mediante acto administrativo motivado</a:t>
            </a:r>
            <a:r>
              <a:rPr lang="es-AR" dirty="0" smtClean="0"/>
              <a:t>.</a:t>
            </a:r>
          </a:p>
          <a:p>
            <a:pPr algn="just"/>
            <a:endParaRPr lang="es-AR" dirty="0"/>
          </a:p>
          <a:p>
            <a:r>
              <a:rPr lang="es-AR" sz="3200" dirty="0">
                <a:latin typeface="Times New Roman" panose="02020603050405020304" pitchFamily="18" charset="0"/>
                <a:cs typeface="Times New Roman" panose="02020603050405020304" pitchFamily="18" charset="0"/>
              </a:rPr>
              <a:t>1) Licitación Pública, con base o sin ella.</a:t>
            </a:r>
          </a:p>
          <a:p>
            <a:r>
              <a:rPr lang="es-AR" sz="3200" dirty="0">
                <a:latin typeface="Times New Roman" panose="02020603050405020304" pitchFamily="18" charset="0"/>
                <a:cs typeface="Times New Roman" panose="02020603050405020304" pitchFamily="18" charset="0"/>
              </a:rPr>
              <a:t>2) Concurso Público, con base o sin ella.</a:t>
            </a:r>
          </a:p>
          <a:p>
            <a:r>
              <a:rPr lang="es-AR" sz="3200" dirty="0">
                <a:latin typeface="Times New Roman" panose="02020603050405020304" pitchFamily="18" charset="0"/>
                <a:cs typeface="Times New Roman" panose="02020603050405020304" pitchFamily="18" charset="0"/>
              </a:rPr>
              <a:t>3) Remate Público, con base o sin ella.</a:t>
            </a:r>
          </a:p>
          <a:p>
            <a:r>
              <a:rPr lang="es-AR" sz="3200" dirty="0">
                <a:latin typeface="Times New Roman" panose="02020603050405020304" pitchFamily="18" charset="0"/>
                <a:cs typeface="Times New Roman" panose="02020603050405020304" pitchFamily="18" charset="0"/>
              </a:rPr>
              <a:t>4) Venta de acciones en Bolsas y Mercados del país o del extranjero</a:t>
            </a:r>
            <a:r>
              <a:rPr lang="es-AR" dirty="0"/>
              <a:t>.</a:t>
            </a:r>
          </a:p>
        </p:txBody>
      </p:sp>
    </p:spTree>
    <p:extLst>
      <p:ext uri="{BB962C8B-B14F-4D97-AF65-F5344CB8AC3E}">
        <p14:creationId xmlns:p14="http://schemas.microsoft.com/office/powerpoint/2010/main" val="37240484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AR" sz="4400" dirty="0" smtClean="0">
                <a:latin typeface="Times New Roman" panose="02020603050405020304" pitchFamily="18" charset="0"/>
                <a:cs typeface="Times New Roman" panose="02020603050405020304" pitchFamily="18" charset="0"/>
              </a:rPr>
              <a:t>Oferta </a:t>
            </a:r>
            <a:r>
              <a:rPr lang="es-AR" sz="4400" dirty="0">
                <a:latin typeface="Times New Roman" panose="02020603050405020304" pitchFamily="18" charset="0"/>
                <a:cs typeface="Times New Roman" panose="02020603050405020304" pitchFamily="18" charset="0"/>
              </a:rPr>
              <a:t>más conveniente </a:t>
            </a:r>
          </a:p>
        </p:txBody>
      </p:sp>
      <p:sp>
        <p:nvSpPr>
          <p:cNvPr id="3" name="2 Rectángulo"/>
          <p:cNvSpPr/>
          <p:nvPr/>
        </p:nvSpPr>
        <p:spPr>
          <a:xfrm>
            <a:off x="1043608" y="2020385"/>
            <a:ext cx="7560840" cy="4401205"/>
          </a:xfrm>
          <a:prstGeom prst="rect">
            <a:avLst/>
          </a:prstGeom>
        </p:spPr>
        <p:txBody>
          <a:bodyPr wrap="square">
            <a:spAutoFit/>
          </a:bodyPr>
          <a:lstStyle/>
          <a:p>
            <a:pPr algn="just"/>
            <a:r>
              <a:rPr lang="es-AR" sz="2800" dirty="0">
                <a:latin typeface="Times New Roman" panose="02020603050405020304" pitchFamily="18" charset="0"/>
                <a:cs typeface="Times New Roman" panose="02020603050405020304" pitchFamily="18" charset="0"/>
              </a:rPr>
              <a:t>E</a:t>
            </a:r>
            <a:r>
              <a:rPr lang="es-AR" sz="2800" dirty="0" smtClean="0">
                <a:latin typeface="Times New Roman" panose="02020603050405020304" pitchFamily="18" charset="0"/>
                <a:cs typeface="Times New Roman" panose="02020603050405020304" pitchFamily="18" charset="0"/>
              </a:rPr>
              <a:t>valuada </a:t>
            </a:r>
            <a:r>
              <a:rPr lang="es-AR" sz="2800" dirty="0">
                <a:latin typeface="Times New Roman" panose="02020603050405020304" pitchFamily="18" charset="0"/>
                <a:cs typeface="Times New Roman" panose="02020603050405020304" pitchFamily="18" charset="0"/>
              </a:rPr>
              <a:t>no sólo teniendo en cuenta el aspecto económico, relativo al mejor precio, sino las distintas variables que demuestren el mayor beneficio para los intereses públicos y la comunidad. A este respecto, en las bases de los procedimientos de contratación podrán cuando resulte oportuno, establecerse sistemas de puntaje o porcentuales referidos a distintos aspectos o variables a ser tenidos en cuenta a los efectos de la evaluación</a:t>
            </a:r>
            <a:r>
              <a:rPr lang="es-AR" dirty="0"/>
              <a:t>.</a:t>
            </a:r>
          </a:p>
        </p:txBody>
      </p:sp>
    </p:spTree>
    <p:extLst>
      <p:ext uri="{BB962C8B-B14F-4D97-AF65-F5344CB8AC3E}">
        <p14:creationId xmlns:p14="http://schemas.microsoft.com/office/powerpoint/2010/main" val="12723987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43408"/>
            <a:ext cx="8229600" cy="1909934"/>
          </a:xfrm>
        </p:spPr>
        <p:txBody>
          <a:bodyPr/>
          <a:lstStyle/>
          <a:p>
            <a:pPr algn="ctr"/>
            <a:r>
              <a:rPr lang="es-AR" b="1" dirty="0" smtClean="0">
                <a:latin typeface="Times New Roman" panose="02020603050405020304" pitchFamily="18" charset="0"/>
                <a:cs typeface="Times New Roman" panose="02020603050405020304" pitchFamily="18" charset="0"/>
              </a:rPr>
              <a:t>Control </a:t>
            </a:r>
            <a:endParaRPr lang="es-AR" b="1" dirty="0">
              <a:latin typeface="Times New Roman" panose="02020603050405020304" pitchFamily="18" charset="0"/>
              <a:cs typeface="Times New Roman" panose="02020603050405020304" pitchFamily="18" charset="0"/>
            </a:endParaRPr>
          </a:p>
        </p:txBody>
      </p:sp>
      <p:sp>
        <p:nvSpPr>
          <p:cNvPr id="3" name="2 Rectángulo"/>
          <p:cNvSpPr/>
          <p:nvPr/>
        </p:nvSpPr>
        <p:spPr>
          <a:xfrm>
            <a:off x="973733" y="-570936"/>
            <a:ext cx="7416824" cy="7786747"/>
          </a:xfrm>
          <a:prstGeom prst="rect">
            <a:avLst/>
          </a:prstGeom>
        </p:spPr>
        <p:txBody>
          <a:bodyPr wrap="square">
            <a:spAutoFit/>
          </a:bodyPr>
          <a:lstStyle/>
          <a:p>
            <a:pPr algn="just"/>
            <a:endParaRPr lang="es-AR" sz="2000" dirty="0" smtClean="0">
              <a:latin typeface="Times New Roman" panose="02020603050405020304" pitchFamily="18" charset="0"/>
              <a:cs typeface="Times New Roman" panose="02020603050405020304" pitchFamily="18" charset="0"/>
            </a:endParaRPr>
          </a:p>
          <a:p>
            <a:pPr algn="just"/>
            <a:endParaRPr lang="es-AR" sz="2000" dirty="0">
              <a:latin typeface="Times New Roman" panose="02020603050405020304" pitchFamily="18" charset="0"/>
              <a:cs typeface="Times New Roman" panose="02020603050405020304" pitchFamily="18" charset="0"/>
            </a:endParaRPr>
          </a:p>
          <a:p>
            <a:pPr algn="just"/>
            <a:endParaRPr lang="es-AR" sz="2000" dirty="0" smtClean="0">
              <a:latin typeface="Times New Roman" panose="02020603050405020304" pitchFamily="18" charset="0"/>
              <a:cs typeface="Times New Roman" panose="02020603050405020304" pitchFamily="18" charset="0"/>
            </a:endParaRPr>
          </a:p>
          <a:p>
            <a:pPr algn="just"/>
            <a:endParaRPr lang="es-AR" sz="2000" dirty="0">
              <a:latin typeface="Times New Roman" panose="02020603050405020304" pitchFamily="18" charset="0"/>
              <a:cs typeface="Times New Roman" panose="02020603050405020304" pitchFamily="18" charset="0"/>
            </a:endParaRPr>
          </a:p>
          <a:p>
            <a:pPr algn="just"/>
            <a:endParaRPr lang="es-AR" sz="2000" dirty="0" smtClean="0">
              <a:latin typeface="Times New Roman" panose="02020603050405020304" pitchFamily="18" charset="0"/>
              <a:cs typeface="Times New Roman" panose="02020603050405020304" pitchFamily="18" charset="0"/>
            </a:endParaRPr>
          </a:p>
          <a:p>
            <a:pPr algn="just"/>
            <a:endParaRPr lang="es-AR" sz="2000" dirty="0">
              <a:latin typeface="Times New Roman" panose="02020603050405020304" pitchFamily="18" charset="0"/>
              <a:cs typeface="Times New Roman" panose="02020603050405020304" pitchFamily="18" charset="0"/>
            </a:endParaRPr>
          </a:p>
          <a:p>
            <a:pPr algn="just"/>
            <a:r>
              <a:rPr lang="es-AR" sz="2400" b="1" dirty="0">
                <a:latin typeface="Times New Roman" panose="02020603050405020304" pitchFamily="18" charset="0"/>
                <a:cs typeface="Times New Roman" panose="02020603050405020304" pitchFamily="18" charset="0"/>
              </a:rPr>
              <a:t>Sindicatura General </a:t>
            </a:r>
            <a:r>
              <a:rPr lang="es-AR" sz="2400" b="1" dirty="0" smtClean="0">
                <a:latin typeface="Times New Roman" panose="02020603050405020304" pitchFamily="18" charset="0"/>
                <a:cs typeface="Times New Roman" panose="02020603050405020304" pitchFamily="18" charset="0"/>
              </a:rPr>
              <a:t> </a:t>
            </a:r>
            <a:r>
              <a:rPr lang="es-AR" sz="2400" dirty="0">
                <a:latin typeface="Times New Roman" panose="02020603050405020304" pitchFamily="18" charset="0"/>
                <a:cs typeface="Times New Roman" panose="02020603050405020304" pitchFamily="18" charset="0"/>
              </a:rPr>
              <a:t>tendrá </a:t>
            </a:r>
            <a:r>
              <a:rPr lang="es-AR" sz="2400" b="1" dirty="0">
                <a:latin typeface="Times New Roman" panose="02020603050405020304" pitchFamily="18" charset="0"/>
                <a:cs typeface="Times New Roman" panose="02020603050405020304" pitchFamily="18" charset="0"/>
              </a:rPr>
              <a:t>intervención previa </a:t>
            </a:r>
            <a:r>
              <a:rPr lang="es-AR" sz="2400" dirty="0">
                <a:latin typeface="Times New Roman" panose="02020603050405020304" pitchFamily="18" charset="0"/>
                <a:cs typeface="Times New Roman" panose="02020603050405020304" pitchFamily="18" charset="0"/>
              </a:rPr>
              <a:t>a la formalización de las contrataciones indicadas en los artículos 17, 18, 19 y </a:t>
            </a:r>
            <a:r>
              <a:rPr lang="es-AR" sz="2400" dirty="0" smtClean="0">
                <a:latin typeface="Times New Roman" panose="02020603050405020304" pitchFamily="18" charset="0"/>
                <a:cs typeface="Times New Roman" panose="02020603050405020304" pitchFamily="18" charset="0"/>
              </a:rPr>
              <a:t>46 a efectos </a:t>
            </a:r>
            <a:r>
              <a:rPr lang="es-AR" sz="2400" dirty="0">
                <a:latin typeface="Times New Roman" panose="02020603050405020304" pitchFamily="18" charset="0"/>
                <a:cs typeface="Times New Roman" panose="02020603050405020304" pitchFamily="18" charset="0"/>
              </a:rPr>
              <a:t>de elaborar y hacer público un </a:t>
            </a:r>
            <a:r>
              <a:rPr lang="es-AR" sz="2400" b="1" dirty="0">
                <a:latin typeface="Times New Roman" panose="02020603050405020304" pitchFamily="18" charset="0"/>
                <a:cs typeface="Times New Roman" panose="02020603050405020304" pitchFamily="18" charset="0"/>
              </a:rPr>
              <a:t>informe integral sobre la empresa </a:t>
            </a:r>
            <a:r>
              <a:rPr lang="es-AR" sz="2400" dirty="0">
                <a:latin typeface="Times New Roman" panose="02020603050405020304" pitchFamily="18" charset="0"/>
                <a:cs typeface="Times New Roman" panose="02020603050405020304" pitchFamily="18" charset="0"/>
              </a:rPr>
              <a:t>pública en cuestión, que contendrá información detallada sobre sus aspectos patrimoniales, económicos, financieros y operativos, debiendo formular las observaciones y sugerencias que estime pertinentes.</a:t>
            </a:r>
          </a:p>
          <a:p>
            <a:pPr algn="just"/>
            <a:r>
              <a:rPr lang="es-AR" sz="2400" dirty="0">
                <a:latin typeface="Times New Roman" panose="02020603050405020304" pitchFamily="18" charset="0"/>
                <a:cs typeface="Times New Roman" panose="02020603050405020304" pitchFamily="18" charset="0"/>
              </a:rPr>
              <a:t>El plazo para la emisión del informe será de quince (15) días </a:t>
            </a:r>
            <a:r>
              <a:rPr lang="es-AR" sz="2400" dirty="0" smtClean="0">
                <a:latin typeface="Times New Roman" panose="02020603050405020304" pitchFamily="18" charset="0"/>
                <a:cs typeface="Times New Roman" panose="02020603050405020304" pitchFamily="18" charset="0"/>
              </a:rPr>
              <a:t>hábiles.</a:t>
            </a:r>
            <a:endParaRPr lang="es-ES" sz="2400" dirty="0">
              <a:latin typeface="Times New Roman" panose="02020603050405020304" pitchFamily="18" charset="0"/>
              <a:cs typeface="Times New Roman" panose="02020603050405020304" pitchFamily="18" charset="0"/>
            </a:endParaRPr>
          </a:p>
          <a:p>
            <a:pPr algn="just"/>
            <a:r>
              <a:rPr lang="es-AR" sz="2400" dirty="0">
                <a:latin typeface="Times New Roman" panose="02020603050405020304" pitchFamily="18" charset="0"/>
                <a:cs typeface="Times New Roman" panose="02020603050405020304" pitchFamily="18" charset="0"/>
              </a:rPr>
              <a:t>Las observaciones o sugerencias formuladas deberán ser expresamente consideradas por el Poder Ejecutivo nacional y remitidas a la Comisión Bicameral creada por el artículo 14 de la presente </a:t>
            </a:r>
            <a:r>
              <a:rPr lang="es-AR" sz="2400" dirty="0" smtClean="0">
                <a:latin typeface="Times New Roman" panose="02020603050405020304" pitchFamily="18" charset="0"/>
                <a:cs typeface="Times New Roman" panose="02020603050405020304" pitchFamily="18" charset="0"/>
              </a:rPr>
              <a:t>ley.</a:t>
            </a:r>
            <a:endParaRPr lang="es-AR" sz="2400" dirty="0">
              <a:latin typeface="Times New Roman" panose="02020603050405020304" pitchFamily="18" charset="0"/>
              <a:cs typeface="Times New Roman" panose="02020603050405020304" pitchFamily="18" charset="0"/>
            </a:endParaRPr>
          </a:p>
          <a:p>
            <a:pPr algn="just"/>
            <a:r>
              <a:rPr lang="es-AR" sz="2400" dirty="0">
                <a:latin typeface="Times New Roman" panose="02020603050405020304" pitchFamily="18" charset="0"/>
                <a:cs typeface="Times New Roman" panose="02020603050405020304" pitchFamily="18" charset="0"/>
              </a:rPr>
              <a:t> </a:t>
            </a:r>
          </a:p>
          <a:p>
            <a:pPr algn="just"/>
            <a:endParaRPr lang="es-AR" sz="20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60441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18485"/>
            <a:ext cx="8229600" cy="1399032"/>
          </a:xfrm>
        </p:spPr>
        <p:txBody>
          <a:bodyPr>
            <a:normAutofit/>
          </a:bodyPr>
          <a:lstStyle/>
          <a:p>
            <a:r>
              <a:rPr lang="es-AR" sz="4000" dirty="0" smtClean="0">
                <a:latin typeface="Times New Roman" panose="02020603050405020304" pitchFamily="18" charset="0"/>
                <a:cs typeface="Times New Roman" panose="02020603050405020304" pitchFamily="18" charset="0"/>
              </a:rPr>
              <a:t>“</a:t>
            </a:r>
            <a:r>
              <a:rPr lang="es-AR" sz="4000" dirty="0">
                <a:latin typeface="Times New Roman" panose="02020603050405020304" pitchFamily="18" charset="0"/>
                <a:cs typeface="Times New Roman" panose="02020603050405020304" pitchFamily="18" charset="0"/>
              </a:rPr>
              <a:t>Pacto de </a:t>
            </a:r>
            <a:r>
              <a:rPr lang="es-AR" sz="4000" dirty="0" smtClean="0">
                <a:latin typeface="Times New Roman" panose="02020603050405020304" pitchFamily="18" charset="0"/>
                <a:cs typeface="Times New Roman" panose="02020603050405020304" pitchFamily="18" charset="0"/>
              </a:rPr>
              <a:t>S.J. Costa Rica” arts. 3 y </a:t>
            </a:r>
            <a:r>
              <a:rPr lang="es-AR" sz="4000">
                <a:latin typeface="Times New Roman" panose="02020603050405020304" pitchFamily="18" charset="0"/>
                <a:cs typeface="Times New Roman" panose="02020603050405020304" pitchFamily="18" charset="0"/>
              </a:rPr>
              <a:t>4 </a:t>
            </a:r>
            <a:r>
              <a:rPr lang="es-AR" sz="4400" smtClean="0">
                <a:latin typeface="Times New Roman" panose="02020603050405020304" pitchFamily="18" charset="0"/>
                <a:cs typeface="Times New Roman" panose="02020603050405020304" pitchFamily="18" charset="0"/>
              </a:rPr>
              <a:t> </a:t>
            </a:r>
            <a:endParaRPr lang="es-AR" dirty="0"/>
          </a:p>
        </p:txBody>
      </p:sp>
      <p:sp>
        <p:nvSpPr>
          <p:cNvPr id="3" name="2 Marcador de contenido"/>
          <p:cNvSpPr>
            <a:spLocks noGrp="1"/>
          </p:cNvSpPr>
          <p:nvPr>
            <p:ph idx="1"/>
          </p:nvPr>
        </p:nvSpPr>
        <p:spPr>
          <a:xfrm>
            <a:off x="457200" y="1484784"/>
            <a:ext cx="8229600" cy="4970024"/>
          </a:xfrm>
        </p:spPr>
        <p:txBody>
          <a:bodyPr>
            <a:noAutofit/>
          </a:bodyPr>
          <a:lstStyle/>
          <a:p>
            <a:pPr algn="just"/>
            <a:r>
              <a:rPr lang="es-AR" sz="3200" b="1" dirty="0">
                <a:latin typeface="Times New Roman" panose="02020603050405020304" pitchFamily="18" charset="0"/>
                <a:cs typeface="Times New Roman" panose="02020603050405020304" pitchFamily="18" charset="0"/>
              </a:rPr>
              <a:t>D</a:t>
            </a:r>
            <a:r>
              <a:rPr lang="es-AR" sz="3200" b="1" dirty="0" smtClean="0">
                <a:latin typeface="Times New Roman" panose="02020603050405020304" pitchFamily="18" charset="0"/>
                <a:cs typeface="Times New Roman" panose="02020603050405020304" pitchFamily="18" charset="0"/>
              </a:rPr>
              <a:t>eclaración </a:t>
            </a:r>
            <a:r>
              <a:rPr lang="es-AR" sz="3200" b="1" dirty="0">
                <a:latin typeface="Times New Roman" panose="02020603050405020304" pitchFamily="18" charset="0"/>
                <a:cs typeface="Times New Roman" panose="02020603050405020304" pitchFamily="18" charset="0"/>
              </a:rPr>
              <a:t>de </a:t>
            </a:r>
            <a:r>
              <a:rPr lang="es-AR" sz="3200" b="1" dirty="0" smtClean="0">
                <a:latin typeface="Times New Roman" panose="02020603050405020304" pitchFamily="18" charset="0"/>
                <a:cs typeface="Times New Roman" panose="02020603050405020304" pitchFamily="18" charset="0"/>
              </a:rPr>
              <a:t>emergencia</a:t>
            </a:r>
            <a:r>
              <a:rPr lang="es-AR" sz="2800" dirty="0" smtClean="0">
                <a:solidFill>
                  <a:schemeClr val="accent1"/>
                </a:solidFill>
                <a:latin typeface="Times New Roman" panose="02020603050405020304" pitchFamily="18" charset="0"/>
                <a:cs typeface="Times New Roman" panose="02020603050405020304" pitchFamily="18" charset="0"/>
              </a:rPr>
              <a:t>. </a:t>
            </a:r>
            <a:r>
              <a:rPr lang="es-AR" sz="2800" dirty="0" smtClean="0">
                <a:latin typeface="Times New Roman" panose="02020603050405020304" pitchFamily="18" charset="0"/>
                <a:cs typeface="Times New Roman" panose="02020603050405020304" pitchFamily="18" charset="0"/>
              </a:rPr>
              <a:t>requisitos</a:t>
            </a:r>
            <a:r>
              <a:rPr lang="es-AR" sz="2400" dirty="0" smtClean="0">
                <a:latin typeface="Times New Roman" panose="02020603050405020304" pitchFamily="18" charset="0"/>
                <a:cs typeface="Times New Roman" panose="02020603050405020304" pitchFamily="18" charset="0"/>
              </a:rPr>
              <a:t>: </a:t>
            </a:r>
            <a:r>
              <a:rPr lang="es-AR" sz="2400" dirty="0">
                <a:latin typeface="Times New Roman" panose="02020603050405020304" pitchFamily="18" charset="0"/>
                <a:cs typeface="Times New Roman" panose="02020603050405020304" pitchFamily="18" charset="0"/>
              </a:rPr>
              <a:t>1) necesidad: no debe existir otra alternativa </a:t>
            </a:r>
            <a:r>
              <a:rPr lang="es-AR" sz="2400" dirty="0" smtClean="0">
                <a:latin typeface="Times New Roman" panose="02020603050405020304" pitchFamily="18" charset="0"/>
                <a:cs typeface="Times New Roman" panose="02020603050405020304" pitchFamily="18" charset="0"/>
              </a:rPr>
              <a:t>Las </a:t>
            </a:r>
            <a:r>
              <a:rPr lang="es-AR" sz="2400" dirty="0">
                <a:latin typeface="Times New Roman" panose="02020603050405020304" pitchFamily="18" charset="0"/>
                <a:cs typeface="Times New Roman" panose="02020603050405020304" pitchFamily="18" charset="0"/>
              </a:rPr>
              <a:t>medidas deben ser absolutamente imprescindibles. 2) gravedad: las causas </a:t>
            </a:r>
            <a:r>
              <a:rPr lang="es-AR" sz="2400" dirty="0" smtClean="0">
                <a:latin typeface="Times New Roman" panose="02020603050405020304" pitchFamily="18" charset="0"/>
                <a:cs typeface="Times New Roman" panose="02020603050405020304" pitchFamily="18" charset="0"/>
              </a:rPr>
              <a:t>sólo </a:t>
            </a:r>
            <a:r>
              <a:rPr lang="es-AR" sz="2400" dirty="0">
                <a:latin typeface="Times New Roman" panose="02020603050405020304" pitchFamily="18" charset="0"/>
                <a:cs typeface="Times New Roman" panose="02020603050405020304" pitchFamily="18" charset="0"/>
              </a:rPr>
              <a:t>hagan posible recurrir a estos remedios extraordinarios  ante el fracaso de los  poderes normales. 3) temporalidad: solo pueden prolongarse por el periodo </a:t>
            </a:r>
            <a:r>
              <a:rPr lang="es-AR" sz="2400" dirty="0" smtClean="0">
                <a:latin typeface="Times New Roman" panose="02020603050405020304" pitchFamily="18" charset="0"/>
                <a:cs typeface="Times New Roman" panose="02020603050405020304" pitchFamily="18" charset="0"/>
              </a:rPr>
              <a:t>requerido. </a:t>
            </a:r>
            <a:r>
              <a:rPr lang="es-AR" sz="2400" dirty="0">
                <a:latin typeface="Times New Roman" panose="02020603050405020304" pitchFamily="18" charset="0"/>
                <a:cs typeface="Times New Roman" panose="02020603050405020304" pitchFamily="18" charset="0"/>
              </a:rPr>
              <a:t>4) proporcionalidad: deben plantearse solamente cuando las circunstancias lo requieran. 5) compatibilidad: la emergencia debe coordinarse  con las demás obligaciones internacionales. 6) prohibición de discriminación: las medidas deben ser generales y no afectar un determinado sector de la población. 7) legalidad: el estado de emergencia no anula al Estado de Derecho, por lo que las autoridades  deben actuar de acuerdo a la legislación vigente.</a:t>
            </a:r>
          </a:p>
          <a:p>
            <a:pPr algn="just"/>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5752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p:txBody>
          <a:bodyPr/>
          <a:lstStyle/>
          <a:p>
            <a:endParaRPr lang="es-ES" dirty="0" smtClean="0"/>
          </a:p>
          <a:p>
            <a:endParaRPr lang="es-ES" dirty="0"/>
          </a:p>
          <a:p>
            <a:pPr marL="64008" indent="0" algn="ctr">
              <a:buNone/>
            </a:pPr>
            <a:r>
              <a:rPr lang="es-ES" sz="7200" dirty="0" smtClean="0">
                <a:solidFill>
                  <a:schemeClr val="tx2"/>
                </a:solidFill>
                <a:latin typeface="Times New Roman" panose="02020603050405020304" pitchFamily="18" charset="0"/>
                <a:cs typeface="Times New Roman" panose="02020603050405020304" pitchFamily="18" charset="0"/>
              </a:rPr>
              <a:t>Requisitos exigidos por la doctrina</a:t>
            </a:r>
          </a:p>
        </p:txBody>
      </p:sp>
    </p:spTree>
    <p:extLst>
      <p:ext uri="{BB962C8B-B14F-4D97-AF65-F5344CB8AC3E}">
        <p14:creationId xmlns:p14="http://schemas.microsoft.com/office/powerpoint/2010/main" val="14645061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sz="4400" u="sng" dirty="0">
                <a:latin typeface="Times New Roman" panose="02020603050405020304" pitchFamily="18" charset="0"/>
                <a:cs typeface="Times New Roman" panose="02020603050405020304" pitchFamily="18" charset="0"/>
              </a:rPr>
              <a:t>Condiciones exigidas por la doctrina</a:t>
            </a:r>
            <a:r>
              <a:rPr lang="es-AR" sz="4400" dirty="0">
                <a:latin typeface="Times New Roman" panose="02020603050405020304" pitchFamily="18" charset="0"/>
                <a:cs typeface="Times New Roman" panose="02020603050405020304" pitchFamily="18" charset="0"/>
              </a:rPr>
              <a:t/>
            </a:r>
            <a:br>
              <a:rPr lang="es-AR" sz="4400" dirty="0">
                <a:latin typeface="Times New Roman" panose="02020603050405020304" pitchFamily="18" charset="0"/>
                <a:cs typeface="Times New Roman" panose="02020603050405020304" pitchFamily="18" charset="0"/>
              </a:rPr>
            </a:br>
            <a:endParaRPr lang="es-AR"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a:xfrm>
            <a:off x="395536" y="1268760"/>
            <a:ext cx="8229600" cy="4572000"/>
          </a:xfrm>
        </p:spPr>
        <p:txBody>
          <a:bodyPr>
            <a:noAutofit/>
          </a:bodyPr>
          <a:lstStyle/>
          <a:p>
            <a:pPr algn="just"/>
            <a:r>
              <a:rPr lang="es-AR" sz="2400" dirty="0" smtClean="0">
                <a:latin typeface="Times New Roman" panose="02020603050405020304" pitchFamily="18" charset="0"/>
                <a:cs typeface="Times New Roman" panose="02020603050405020304" pitchFamily="18" charset="0"/>
              </a:rPr>
              <a:t>La </a:t>
            </a:r>
            <a:r>
              <a:rPr lang="es-AR" sz="2400" dirty="0">
                <a:latin typeface="Times New Roman" panose="02020603050405020304" pitchFamily="18" charset="0"/>
                <a:cs typeface="Times New Roman" panose="02020603050405020304" pitchFamily="18" charset="0"/>
              </a:rPr>
              <a:t>doctrina ,  ha  enumerado los requisitos </a:t>
            </a:r>
            <a:r>
              <a:rPr lang="es-AR" sz="2400" dirty="0" smtClean="0">
                <a:latin typeface="Times New Roman" panose="02020603050405020304" pitchFamily="18" charset="0"/>
                <a:cs typeface="Times New Roman" panose="02020603050405020304" pitchFamily="18" charset="0"/>
              </a:rPr>
              <a:t>: </a:t>
            </a:r>
            <a:r>
              <a:rPr lang="es-AR" sz="2400" dirty="0">
                <a:latin typeface="Times New Roman" panose="02020603050405020304" pitchFamily="18" charset="0"/>
                <a:cs typeface="Times New Roman" panose="02020603050405020304" pitchFamily="18" charset="0"/>
              </a:rPr>
              <a:t>a) que exista una situación </a:t>
            </a:r>
            <a:r>
              <a:rPr lang="es-AR" sz="2400" dirty="0" smtClean="0">
                <a:latin typeface="Times New Roman" panose="02020603050405020304" pitchFamily="18" charset="0"/>
                <a:cs typeface="Times New Roman" panose="02020603050405020304" pitchFamily="18" charset="0"/>
              </a:rPr>
              <a:t>que </a:t>
            </a:r>
            <a:r>
              <a:rPr lang="es-AR" sz="2400" dirty="0">
                <a:latin typeface="Times New Roman" panose="02020603050405020304" pitchFamily="18" charset="0"/>
                <a:cs typeface="Times New Roman" panose="02020603050405020304" pitchFamily="18" charset="0"/>
              </a:rPr>
              <a:t>imponga </a:t>
            </a:r>
            <a:r>
              <a:rPr lang="es-AR" sz="2400" dirty="0" smtClean="0">
                <a:latin typeface="Times New Roman" panose="02020603050405020304" pitchFamily="18" charset="0"/>
                <a:cs typeface="Times New Roman" panose="02020603050405020304" pitchFamily="18" charset="0"/>
              </a:rPr>
              <a:t> </a:t>
            </a:r>
            <a:r>
              <a:rPr lang="es-AR" sz="2400" dirty="0">
                <a:latin typeface="Times New Roman" panose="02020603050405020304" pitchFamily="18" charset="0"/>
                <a:cs typeface="Times New Roman" panose="02020603050405020304" pitchFamily="18" charset="0"/>
              </a:rPr>
              <a:t>el deber de amparar  los intereses vitales de la comunidad. b) que la ley </a:t>
            </a:r>
            <a:r>
              <a:rPr lang="es-AR" sz="2400" dirty="0" smtClean="0">
                <a:latin typeface="Times New Roman" panose="02020603050405020304" pitchFamily="18" charset="0"/>
                <a:cs typeface="Times New Roman" panose="02020603050405020304" pitchFamily="18" charset="0"/>
              </a:rPr>
              <a:t>proteja </a:t>
            </a:r>
            <a:r>
              <a:rPr lang="es-AR" sz="2400" dirty="0">
                <a:latin typeface="Times New Roman" panose="02020603050405020304" pitchFamily="18" charset="0"/>
                <a:cs typeface="Times New Roman" panose="02020603050405020304" pitchFamily="18" charset="0"/>
              </a:rPr>
              <a:t>los intereses generales de la sociedad y no determinados individuos. c) que la moratoria sea </a:t>
            </a:r>
            <a:r>
              <a:rPr lang="es-AR" sz="2400" dirty="0" smtClean="0">
                <a:latin typeface="Times New Roman" panose="02020603050405020304" pitchFamily="18" charset="0"/>
                <a:cs typeface="Times New Roman" panose="02020603050405020304" pitchFamily="18" charset="0"/>
              </a:rPr>
              <a:t>razonable, alivio </a:t>
            </a:r>
            <a:r>
              <a:rPr lang="es-AR" sz="2400" dirty="0">
                <a:latin typeface="Times New Roman" panose="02020603050405020304" pitchFamily="18" charset="0"/>
                <a:cs typeface="Times New Roman" panose="02020603050405020304" pitchFamily="18" charset="0"/>
              </a:rPr>
              <a:t>justificado por las circunstancias. d) que su duración sea temporal y </a:t>
            </a:r>
            <a:r>
              <a:rPr lang="es-AR" sz="2400" dirty="0" smtClean="0">
                <a:latin typeface="Times New Roman" panose="02020603050405020304" pitchFamily="18" charset="0"/>
                <a:cs typeface="Times New Roman" panose="02020603050405020304" pitchFamily="18" charset="0"/>
              </a:rPr>
              <a:t>limitada </a:t>
            </a:r>
            <a:r>
              <a:rPr lang="es-AR" sz="2400" dirty="0">
                <a:latin typeface="Times New Roman" panose="02020603050405020304" pitchFamily="18" charset="0"/>
                <a:cs typeface="Times New Roman" panose="02020603050405020304" pitchFamily="18" charset="0"/>
              </a:rPr>
              <a:t>plazo </a:t>
            </a:r>
            <a:r>
              <a:rPr lang="es-AR" sz="2400" dirty="0" smtClean="0">
                <a:latin typeface="Times New Roman" panose="02020603050405020304" pitchFamily="18" charset="0"/>
                <a:cs typeface="Times New Roman" panose="02020603050405020304" pitchFamily="18" charset="0"/>
              </a:rPr>
              <a:t>indispensable. </a:t>
            </a:r>
            <a:r>
              <a:rPr lang="es-AR" sz="2400" dirty="0">
                <a:latin typeface="Times New Roman" panose="02020603050405020304" pitchFamily="18" charset="0"/>
                <a:cs typeface="Times New Roman" panose="02020603050405020304" pitchFamily="18" charset="0"/>
              </a:rPr>
              <a:t>Los Pactos Internacionales exigen: la existencia de un peligro excepcional, </a:t>
            </a:r>
            <a:r>
              <a:rPr lang="es-AR" sz="2400" dirty="0" smtClean="0">
                <a:latin typeface="Times New Roman" panose="02020603050405020304" pitchFamily="18" charset="0"/>
                <a:cs typeface="Times New Roman" panose="02020603050405020304" pitchFamily="18" charset="0"/>
              </a:rPr>
              <a:t>que </a:t>
            </a:r>
            <a:r>
              <a:rPr lang="es-AR" sz="2400" dirty="0">
                <a:latin typeface="Times New Roman" panose="02020603050405020304" pitchFamily="18" charset="0"/>
                <a:cs typeface="Times New Roman" panose="02020603050405020304" pitchFamily="18" charset="0"/>
              </a:rPr>
              <a:t>exista proporcionalidad pues las medidas deben estar limitadas a las exigencia de la situación, temporalidad, no discriminación e intangibilidad de ciertos derechos fundamentales ( </a:t>
            </a:r>
            <a:r>
              <a:rPr lang="es-AR" sz="2400" i="1" dirty="0" err="1">
                <a:latin typeface="Times New Roman" panose="02020603050405020304" pitchFamily="18" charset="0"/>
                <a:cs typeface="Times New Roman" panose="02020603050405020304" pitchFamily="18" charset="0"/>
              </a:rPr>
              <a:t>Fraidenraij</a:t>
            </a:r>
            <a:r>
              <a:rPr lang="es-AR" sz="2400" i="1" dirty="0">
                <a:latin typeface="Times New Roman" panose="02020603050405020304" pitchFamily="18" charset="0"/>
                <a:cs typeface="Times New Roman" panose="02020603050405020304" pitchFamily="18" charset="0"/>
              </a:rPr>
              <a:t>, ED</a:t>
            </a:r>
            <a:r>
              <a:rPr lang="es-AR" sz="2400" dirty="0">
                <a:latin typeface="Times New Roman" panose="02020603050405020304" pitchFamily="18" charset="0"/>
                <a:cs typeface="Times New Roman" panose="02020603050405020304" pitchFamily="18" charset="0"/>
              </a:rPr>
              <a:t> 146-748 y </a:t>
            </a:r>
            <a:r>
              <a:rPr lang="es-AR" sz="2400" i="1" dirty="0" err="1">
                <a:latin typeface="Times New Roman" panose="02020603050405020304" pitchFamily="18" charset="0"/>
                <a:cs typeface="Times New Roman" panose="02020603050405020304" pitchFamily="18" charset="0"/>
              </a:rPr>
              <a:t>Bidart</a:t>
            </a:r>
            <a:r>
              <a:rPr lang="es-AR" sz="2400" i="1" dirty="0">
                <a:latin typeface="Times New Roman" panose="02020603050405020304" pitchFamily="18" charset="0"/>
                <a:cs typeface="Times New Roman" panose="02020603050405020304" pitchFamily="18" charset="0"/>
              </a:rPr>
              <a:t> Campos</a:t>
            </a:r>
            <a:r>
              <a:rPr lang="es-AR" sz="2400" dirty="0">
                <a:latin typeface="Times New Roman" panose="02020603050405020304" pitchFamily="18" charset="0"/>
                <a:cs typeface="Times New Roman" panose="02020603050405020304" pitchFamily="18" charset="0"/>
              </a:rPr>
              <a:t>, ED. 140-155</a:t>
            </a:r>
            <a:r>
              <a:rPr lang="es-AR" sz="2400" dirty="0" smtClean="0">
                <a:latin typeface="Times New Roman" panose="02020603050405020304" pitchFamily="18" charset="0"/>
                <a:cs typeface="Times New Roman" panose="02020603050405020304" pitchFamily="18" charset="0"/>
              </a:rPr>
              <a:t>).</a:t>
            </a:r>
            <a:endParaRPr lang="es-A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36964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971600" y="404664"/>
            <a:ext cx="7488832" cy="6494085"/>
          </a:xfrm>
          <a:prstGeom prst="rect">
            <a:avLst/>
          </a:prstGeom>
        </p:spPr>
        <p:txBody>
          <a:bodyPr wrap="square">
            <a:spAutoFit/>
          </a:bodyPr>
          <a:lstStyle/>
          <a:p>
            <a:pPr algn="just"/>
            <a:r>
              <a:rPr lang="es-ES_tradnl" sz="2400" dirty="0">
                <a:latin typeface="Times New Roman" panose="02020603050405020304" pitchFamily="18" charset="0"/>
                <a:cs typeface="Times New Roman" panose="02020603050405020304" pitchFamily="18" charset="0"/>
              </a:rPr>
              <a:t>Han </a:t>
            </a:r>
            <a:r>
              <a:rPr lang="es-ES_tradnl" sz="2400" b="1" dirty="0" smtClean="0">
                <a:latin typeface="Times New Roman" panose="02020603050405020304" pitchFamily="18" charset="0"/>
                <a:cs typeface="Times New Roman" panose="02020603050405020304" pitchFamily="18" charset="0"/>
              </a:rPr>
              <a:t>completado</a:t>
            </a:r>
            <a:r>
              <a:rPr lang="es-ES_tradnl" sz="2400" dirty="0" smtClean="0">
                <a:latin typeface="Times New Roman" panose="02020603050405020304" pitchFamily="18" charset="0"/>
                <a:cs typeface="Times New Roman" panose="02020603050405020304" pitchFamily="18" charset="0"/>
              </a:rPr>
              <a:t> los </a:t>
            </a:r>
            <a:r>
              <a:rPr lang="es-ES_tradnl" sz="2400" dirty="0">
                <a:latin typeface="Times New Roman" panose="02020603050405020304" pitchFamily="18" charset="0"/>
                <a:cs typeface="Times New Roman" panose="02020603050405020304" pitchFamily="18" charset="0"/>
              </a:rPr>
              <a:t>requisitos</a:t>
            </a:r>
            <a:r>
              <a:rPr lang="es-ES_tradnl" sz="2400" i="1" dirty="0">
                <a:latin typeface="Times New Roman" panose="02020603050405020304" pitchFamily="18" charset="0"/>
                <a:cs typeface="Times New Roman" panose="02020603050405020304" pitchFamily="18" charset="0"/>
              </a:rPr>
              <a:t>: </a:t>
            </a:r>
            <a:r>
              <a:rPr lang="es-ES_tradnl" sz="2400" dirty="0" smtClean="0">
                <a:latin typeface="Times New Roman" panose="02020603050405020304" pitchFamily="18" charset="0"/>
                <a:cs typeface="Times New Roman" panose="02020603050405020304" pitchFamily="18" charset="0"/>
              </a:rPr>
              <a:t>1.</a:t>
            </a:r>
            <a:r>
              <a:rPr lang="es-ES_tradnl" sz="2400" i="1" dirty="0" smtClean="0">
                <a:latin typeface="Times New Roman" panose="02020603050405020304" pitchFamily="18" charset="0"/>
                <a:cs typeface="Times New Roman" panose="02020603050405020304" pitchFamily="18" charset="0"/>
              </a:rPr>
              <a:t> </a:t>
            </a:r>
            <a:r>
              <a:rPr lang="es-ES_tradnl" sz="2400" dirty="0" smtClean="0">
                <a:latin typeface="Times New Roman" panose="02020603050405020304" pitchFamily="18" charset="0"/>
                <a:cs typeface="Times New Roman" panose="02020603050405020304" pitchFamily="18" charset="0"/>
              </a:rPr>
              <a:t>es </a:t>
            </a:r>
            <a:r>
              <a:rPr lang="es-ES_tradnl" sz="2400" dirty="0">
                <a:latin typeface="Times New Roman" panose="02020603050405020304" pitchFamily="18" charset="0"/>
                <a:cs typeface="Times New Roman" panose="02020603050405020304" pitchFamily="18" charset="0"/>
              </a:rPr>
              <a:t>un supuesto idóneo para poner en funcionamiento el </a:t>
            </a:r>
            <a:r>
              <a:rPr lang="es-ES_tradnl" sz="2800" b="1" dirty="0">
                <a:latin typeface="Times New Roman" panose="02020603050405020304" pitchFamily="18" charset="0"/>
                <a:cs typeface="Times New Roman" panose="02020603050405020304" pitchFamily="18" charset="0"/>
              </a:rPr>
              <a:t>poder de policía de emergencia</a:t>
            </a:r>
            <a:r>
              <a:rPr lang="es-ES_tradnl" sz="2400" dirty="0">
                <a:latin typeface="Times New Roman" panose="02020603050405020304" pitchFamily="18" charset="0"/>
                <a:cs typeface="Times New Roman" panose="02020603050405020304" pitchFamily="18" charset="0"/>
              </a:rPr>
              <a:t>. 2. debe ser declarada por ley del Congreso. 3 perseguir un fin público que consulte los superiores y generales intereses del país. 4.Las restricciones deben ser transitorias, nunca permanentes. 5.Los medios deben ser adecuadamente proporcionados al fin perseguido. 6.Las garantías constitucionales  no quedan suspendidas en su totalidad, sino solo en cuanto su ejercicio resulte incompatible con el poder de policía.7. .Las restricciones no pueden afectar a personas individuales o a grupos determinados de ellas, deben ser generales e indeterminadas. 8.Debe existir la posibilidad de una estricto control judicial</a:t>
            </a:r>
            <a:r>
              <a:rPr lang="es-ES_tradnl" sz="1600" dirty="0">
                <a:latin typeface="Times New Roman" panose="02020603050405020304" pitchFamily="18" charset="0"/>
                <a:cs typeface="Times New Roman" panose="02020603050405020304" pitchFamily="18" charset="0"/>
              </a:rPr>
              <a:t>. </a:t>
            </a:r>
            <a:r>
              <a:rPr lang="es-AR" sz="1200" dirty="0">
                <a:latin typeface="Times New Roman" panose="02020603050405020304" pitchFamily="18" charset="0"/>
                <a:cs typeface="Times New Roman" panose="02020603050405020304" pitchFamily="18" charset="0"/>
              </a:rPr>
              <a:t>CORREA José Luis., “</a:t>
            </a:r>
            <a:r>
              <a:rPr lang="es-AR" sz="1200" i="1" dirty="0">
                <a:latin typeface="Times New Roman" panose="02020603050405020304" pitchFamily="18" charset="0"/>
                <a:cs typeface="Times New Roman" panose="02020603050405020304" pitchFamily="18" charset="0"/>
              </a:rPr>
              <a:t>Emergencia</a:t>
            </a:r>
            <a:r>
              <a:rPr lang="es-AR" sz="1200" dirty="0">
                <a:latin typeface="Times New Roman" panose="02020603050405020304" pitchFamily="18" charset="0"/>
                <a:cs typeface="Times New Roman" panose="02020603050405020304" pitchFamily="18" charset="0"/>
              </a:rPr>
              <a:t>”, en </a:t>
            </a:r>
            <a:r>
              <a:rPr lang="es-AR" sz="1200" i="1" dirty="0">
                <a:latin typeface="Times New Roman" panose="02020603050405020304" pitchFamily="18" charset="0"/>
                <a:cs typeface="Times New Roman" panose="02020603050405020304" pitchFamily="18" charset="0"/>
              </a:rPr>
              <a:t>Derecho Administrativo VIII</a:t>
            </a:r>
            <a:r>
              <a:rPr lang="es-AR" sz="1200" dirty="0">
                <a:latin typeface="Times New Roman" panose="02020603050405020304" pitchFamily="18" charset="0"/>
                <a:cs typeface="Times New Roman" panose="02020603050405020304" pitchFamily="18" charset="0"/>
              </a:rPr>
              <a:t>, Ed. Dike, buenos Aires 2003, cita a</a:t>
            </a:r>
            <a:r>
              <a:rPr lang="es-AR" sz="1200" i="1" dirty="0">
                <a:latin typeface="Times New Roman" panose="02020603050405020304" pitchFamily="18" charset="0"/>
                <a:cs typeface="Times New Roman" panose="02020603050405020304" pitchFamily="18" charset="0"/>
              </a:rPr>
              <a:t>“ </a:t>
            </a:r>
            <a:r>
              <a:rPr lang="es-AR" sz="1200" i="1" dirty="0" err="1">
                <a:latin typeface="Times New Roman" panose="02020603050405020304" pitchFamily="18" charset="0"/>
                <a:cs typeface="Times New Roman" panose="02020603050405020304" pitchFamily="18" charset="0"/>
              </a:rPr>
              <a:t>Merga</a:t>
            </a:r>
            <a:r>
              <a:rPr lang="es-AR" sz="1200" i="1" dirty="0">
                <a:latin typeface="Times New Roman" panose="02020603050405020304" pitchFamily="18" charset="0"/>
                <a:cs typeface="Times New Roman" panose="02020603050405020304" pitchFamily="18" charset="0"/>
              </a:rPr>
              <a:t>”,(</a:t>
            </a:r>
            <a:r>
              <a:rPr lang="es-AR" sz="1200" dirty="0">
                <a:latin typeface="Times New Roman" panose="02020603050405020304" pitchFamily="18" charset="0"/>
                <a:cs typeface="Times New Roman" panose="02020603050405020304" pitchFamily="18" charset="0"/>
              </a:rPr>
              <a:t>fallo publicado en</a:t>
            </a:r>
            <a:r>
              <a:rPr lang="es-AR" sz="1200" i="1" dirty="0">
                <a:latin typeface="Times New Roman" panose="02020603050405020304" pitchFamily="18" charset="0"/>
                <a:cs typeface="Times New Roman" panose="02020603050405020304" pitchFamily="18" charset="0"/>
              </a:rPr>
              <a:t> </a:t>
            </a:r>
            <a:r>
              <a:rPr lang="es-AR" sz="1200" dirty="0">
                <a:latin typeface="Times New Roman" panose="02020603050405020304" pitchFamily="18" charset="0"/>
                <a:cs typeface="Times New Roman" panose="02020603050405020304" pitchFamily="18" charset="0"/>
              </a:rPr>
              <a:t>La Revista del Foro de Cuyo</a:t>
            </a:r>
            <a:r>
              <a:rPr lang="es-AR" sz="1200" i="1" dirty="0">
                <a:latin typeface="Times New Roman" panose="02020603050405020304" pitchFamily="18" charset="0"/>
                <a:cs typeface="Times New Roman" panose="02020603050405020304" pitchFamily="18" charset="0"/>
              </a:rPr>
              <a:t> </a:t>
            </a:r>
            <a:r>
              <a:rPr lang="es-AR" sz="1200" dirty="0">
                <a:latin typeface="Times New Roman" panose="02020603050405020304" pitchFamily="18" charset="0"/>
                <a:cs typeface="Times New Roman" panose="02020603050405020304" pitchFamily="18" charset="0"/>
              </a:rPr>
              <a:t>Nº 13-1994 Ed. Dike)</a:t>
            </a:r>
          </a:p>
          <a:p>
            <a:pPr algn="just"/>
            <a:r>
              <a:rPr lang="es-ES_tradnl" sz="1200" dirty="0">
                <a:latin typeface="Times New Roman" panose="02020603050405020304" pitchFamily="18" charset="0"/>
                <a:cs typeface="Times New Roman" panose="02020603050405020304" pitchFamily="18" charset="0"/>
              </a:rPr>
              <a:t>SAGUES., Néstor Pedro., </a:t>
            </a:r>
            <a:r>
              <a:rPr lang="es-ES_tradnl" sz="1200" i="1" dirty="0">
                <a:latin typeface="Times New Roman" panose="02020603050405020304" pitchFamily="18" charset="0"/>
                <a:cs typeface="Times New Roman" panose="02020603050405020304" pitchFamily="18" charset="0"/>
              </a:rPr>
              <a:t> “Elementos del Derecho Constitucional”</a:t>
            </a:r>
            <a:r>
              <a:rPr lang="es-ES_tradnl" sz="1200" dirty="0">
                <a:latin typeface="Times New Roman" panose="02020603050405020304" pitchFamily="18" charset="0"/>
                <a:cs typeface="Times New Roman" panose="02020603050405020304" pitchFamily="18" charset="0"/>
              </a:rPr>
              <a:t>,  pág. 701 Ed. </a:t>
            </a:r>
            <a:r>
              <a:rPr lang="es-AR" sz="1200" dirty="0">
                <a:latin typeface="Times New Roman" panose="02020603050405020304" pitchFamily="18" charset="0"/>
                <a:cs typeface="Times New Roman" panose="02020603050405020304" pitchFamily="18" charset="0"/>
              </a:rPr>
              <a:t>Astrea, 1993, Bs As.. </a:t>
            </a:r>
            <a:r>
              <a:rPr lang="es-ES_tradnl" sz="1200" dirty="0">
                <a:latin typeface="Times New Roman" panose="02020603050405020304" pitchFamily="18" charset="0"/>
                <a:cs typeface="Times New Roman" panose="02020603050405020304" pitchFamily="18" charset="0"/>
              </a:rPr>
              <a:t>SAGÜES, </a:t>
            </a:r>
            <a:r>
              <a:rPr lang="es-ES_tradnl" sz="1200" dirty="0" err="1">
                <a:latin typeface="Times New Roman" panose="02020603050405020304" pitchFamily="18" charset="0"/>
                <a:cs typeface="Times New Roman" panose="02020603050405020304" pitchFamily="18" charset="0"/>
              </a:rPr>
              <a:t>Nestor</a:t>
            </a:r>
            <a:r>
              <a:rPr lang="es-ES_tradnl" sz="1200" dirty="0">
                <a:latin typeface="Times New Roman" panose="02020603050405020304" pitchFamily="18" charset="0"/>
                <a:cs typeface="Times New Roman" panose="02020603050405020304" pitchFamily="18" charset="0"/>
              </a:rPr>
              <a:t> P,</a:t>
            </a:r>
            <a:r>
              <a:rPr lang="es-ES_tradnl" sz="1200" i="1" dirty="0">
                <a:latin typeface="Times New Roman" panose="02020603050405020304" pitchFamily="18" charset="0"/>
                <a:cs typeface="Times New Roman" panose="02020603050405020304" pitchFamily="18" charset="0"/>
              </a:rPr>
              <a:t> Derecho constitucional y  derecho de emergencia</a:t>
            </a:r>
            <a:r>
              <a:rPr lang="es-ES_tradnl" sz="1200" dirty="0">
                <a:latin typeface="Times New Roman" panose="02020603050405020304" pitchFamily="18" charset="0"/>
                <a:cs typeface="Times New Roman" panose="02020603050405020304" pitchFamily="18" charset="0"/>
              </a:rPr>
              <a:t>, La Ley, 1990-D- </a:t>
            </a:r>
            <a:r>
              <a:rPr lang="es-ES_tradnl" sz="1200" dirty="0" smtClean="0">
                <a:latin typeface="Times New Roman" panose="02020603050405020304" pitchFamily="18" charset="0"/>
                <a:cs typeface="Times New Roman" panose="02020603050405020304" pitchFamily="18" charset="0"/>
              </a:rPr>
              <a:t>1036. </a:t>
            </a:r>
            <a:r>
              <a:rPr lang="es-AR" sz="1200" dirty="0" smtClean="0">
                <a:latin typeface="Times New Roman" panose="02020603050405020304" pitchFamily="18" charset="0"/>
                <a:cs typeface="Times New Roman" panose="02020603050405020304" pitchFamily="18" charset="0"/>
              </a:rPr>
              <a:t>CASSAGNE</a:t>
            </a:r>
            <a:r>
              <a:rPr lang="es-AR" sz="1200" dirty="0">
                <a:latin typeface="Times New Roman" panose="02020603050405020304" pitchFamily="18" charset="0"/>
                <a:cs typeface="Times New Roman" panose="02020603050405020304" pitchFamily="18" charset="0"/>
              </a:rPr>
              <a:t>, Juan Carlos: </a:t>
            </a:r>
            <a:r>
              <a:rPr lang="es-AR" sz="1200" i="1" dirty="0">
                <a:latin typeface="Times New Roman" panose="02020603050405020304" pitchFamily="18" charset="0"/>
                <a:cs typeface="Times New Roman" panose="02020603050405020304" pitchFamily="18" charset="0"/>
              </a:rPr>
              <a:t>Los Contratos Públicos y la Reciente Ley de Emergencia</a:t>
            </a:r>
            <a:r>
              <a:rPr lang="es-AR" sz="1200" dirty="0">
                <a:latin typeface="Times New Roman" panose="02020603050405020304" pitchFamily="18" charset="0"/>
                <a:cs typeface="Times New Roman" panose="02020603050405020304" pitchFamily="18" charset="0"/>
              </a:rPr>
              <a:t>, Sup. Especial de la Rev. Jurídica Argentina La Ley, Bs. As., Abril de 2002, p. 42). SEGOVIA, Juan Fernando: </a:t>
            </a:r>
            <a:r>
              <a:rPr lang="es-AR" sz="1200" i="1" dirty="0">
                <a:latin typeface="Times New Roman" panose="02020603050405020304" pitchFamily="18" charset="0"/>
                <a:cs typeface="Times New Roman" panose="02020603050405020304" pitchFamily="18" charset="0"/>
              </a:rPr>
              <a:t>Emergencia Económica y Constitución. El caso de Mendoza</a:t>
            </a:r>
            <a:r>
              <a:rPr lang="es-AR" sz="1200" dirty="0">
                <a:latin typeface="Times New Roman" panose="02020603050405020304" pitchFamily="18" charset="0"/>
                <a:cs typeface="Times New Roman" panose="02020603050405020304" pitchFamily="18" charset="0"/>
              </a:rPr>
              <a:t> (1990-1991, ED, 150-917). </a:t>
            </a:r>
          </a:p>
        </p:txBody>
      </p:sp>
    </p:spTree>
    <p:extLst>
      <p:ext uri="{BB962C8B-B14F-4D97-AF65-F5344CB8AC3E}">
        <p14:creationId xmlns:p14="http://schemas.microsoft.com/office/powerpoint/2010/main" val="81657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AR"/>
          </a:p>
        </p:txBody>
      </p:sp>
      <p:sp>
        <p:nvSpPr>
          <p:cNvPr id="3" name="2 Marcador de contenido"/>
          <p:cNvSpPr>
            <a:spLocks noGrp="1"/>
          </p:cNvSpPr>
          <p:nvPr>
            <p:ph idx="1"/>
          </p:nvPr>
        </p:nvSpPr>
        <p:spPr>
          <a:xfrm>
            <a:off x="457200" y="620688"/>
            <a:ext cx="8229600" cy="5834120"/>
          </a:xfrm>
        </p:spPr>
        <p:txBody>
          <a:bodyPr>
            <a:normAutofit/>
          </a:bodyPr>
          <a:lstStyle/>
          <a:p>
            <a:endParaRPr lang="es-ES" dirty="0" smtClean="0"/>
          </a:p>
          <a:p>
            <a:endParaRPr lang="es-ES" dirty="0"/>
          </a:p>
          <a:p>
            <a:endParaRPr lang="es-ES" dirty="0" smtClean="0"/>
          </a:p>
          <a:p>
            <a:r>
              <a:rPr lang="es-ES" sz="4000" b="1" spc="-100" dirty="0">
                <a:solidFill>
                  <a:schemeClr val="tx2"/>
                </a:solidFill>
                <a:latin typeface="Times New Roman" panose="02020603050405020304" pitchFamily="18" charset="0"/>
                <a:ea typeface="+mj-ea"/>
                <a:cs typeface="Times New Roman" panose="02020603050405020304" pitchFamily="18" charset="0"/>
              </a:rPr>
              <a:t>DELEGACION LEGISLATIVA CON COMPETENCIA PARA REFORMAR  Y PRIVATIZAR ENTRE OTRAS FACULTADES</a:t>
            </a:r>
            <a:endParaRPr lang="es-AR" sz="4000" b="1" spc="-100" dirty="0">
              <a:solidFill>
                <a:schemeClr val="tx2"/>
              </a:solidFill>
              <a:latin typeface="Times New Roman" panose="02020603050405020304" pitchFamily="18" charset="0"/>
              <a:ea typeface="+mj-ea"/>
              <a:cs typeface="Times New Roman" panose="02020603050405020304" pitchFamily="18" charset="0"/>
            </a:endParaRPr>
          </a:p>
        </p:txBody>
      </p:sp>
    </p:spTree>
    <p:extLst>
      <p:ext uri="{BB962C8B-B14F-4D97-AF65-F5344CB8AC3E}">
        <p14:creationId xmlns:p14="http://schemas.microsoft.com/office/powerpoint/2010/main" val="28796317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b="1" dirty="0" smtClean="0">
                <a:latin typeface="Times New Roman" panose="02020603050405020304" pitchFamily="18" charset="0"/>
                <a:cs typeface="Times New Roman" panose="02020603050405020304" pitchFamily="18" charset="0"/>
              </a:rPr>
              <a:t>CONSTITUCIÓN NACIONAL</a:t>
            </a:r>
            <a:endParaRPr lang="es-AR" b="1" dirty="0">
              <a:latin typeface="Times New Roman" panose="02020603050405020304" pitchFamily="18" charset="0"/>
              <a:cs typeface="Times New Roman" panose="02020603050405020304" pitchFamily="18" charset="0"/>
            </a:endParaRPr>
          </a:p>
        </p:txBody>
      </p:sp>
      <p:sp>
        <p:nvSpPr>
          <p:cNvPr id="3" name="2 Marcador de contenido"/>
          <p:cNvSpPr>
            <a:spLocks noGrp="1"/>
          </p:cNvSpPr>
          <p:nvPr>
            <p:ph idx="1"/>
          </p:nvPr>
        </p:nvSpPr>
        <p:spPr/>
        <p:txBody>
          <a:bodyPr>
            <a:normAutofit/>
          </a:bodyPr>
          <a:lstStyle/>
          <a:p>
            <a:pPr algn="just"/>
            <a:r>
              <a:rPr lang="es-AR" b="1" dirty="0">
                <a:latin typeface="Times New Roman" panose="02020603050405020304" pitchFamily="18" charset="0"/>
                <a:cs typeface="Times New Roman" panose="02020603050405020304" pitchFamily="18" charset="0"/>
              </a:rPr>
              <a:t>Artículo 76</a:t>
            </a:r>
            <a:r>
              <a:rPr lang="es-AR" dirty="0">
                <a:latin typeface="Times New Roman" panose="02020603050405020304" pitchFamily="18" charset="0"/>
                <a:cs typeface="Times New Roman" panose="02020603050405020304" pitchFamily="18" charset="0"/>
              </a:rPr>
              <a:t>.- Se prohíbe la delegación legislativa en el Poder Ejecutivo, </a:t>
            </a:r>
            <a:r>
              <a:rPr lang="es-AR" b="1" dirty="0">
                <a:latin typeface="Times New Roman" panose="02020603050405020304" pitchFamily="18" charset="0"/>
                <a:cs typeface="Times New Roman" panose="02020603050405020304" pitchFamily="18" charset="0"/>
              </a:rPr>
              <a:t>salvo en materias determinadas de administración</a:t>
            </a:r>
            <a:r>
              <a:rPr lang="es-AR" dirty="0">
                <a:latin typeface="Times New Roman" panose="02020603050405020304" pitchFamily="18" charset="0"/>
                <a:cs typeface="Times New Roman" panose="02020603050405020304" pitchFamily="18" charset="0"/>
              </a:rPr>
              <a:t> o de </a:t>
            </a:r>
            <a:r>
              <a:rPr lang="es-AR" b="1" dirty="0">
                <a:latin typeface="Times New Roman" panose="02020603050405020304" pitchFamily="18" charset="0"/>
                <a:cs typeface="Times New Roman" panose="02020603050405020304" pitchFamily="18" charset="0"/>
              </a:rPr>
              <a:t>emergencia pública</a:t>
            </a:r>
            <a:r>
              <a:rPr lang="es-AR" dirty="0">
                <a:latin typeface="Times New Roman" panose="02020603050405020304" pitchFamily="18" charset="0"/>
                <a:cs typeface="Times New Roman" panose="02020603050405020304" pitchFamily="18" charset="0"/>
              </a:rPr>
              <a:t>, con </a:t>
            </a:r>
            <a:r>
              <a:rPr lang="es-AR" b="1" dirty="0">
                <a:latin typeface="Times New Roman" panose="02020603050405020304" pitchFamily="18" charset="0"/>
                <a:cs typeface="Times New Roman" panose="02020603050405020304" pitchFamily="18" charset="0"/>
              </a:rPr>
              <a:t>plazo fijado para su ejercicio </a:t>
            </a:r>
            <a:r>
              <a:rPr lang="es-AR" dirty="0">
                <a:latin typeface="Times New Roman" panose="02020603050405020304" pitchFamily="18" charset="0"/>
                <a:cs typeface="Times New Roman" panose="02020603050405020304" pitchFamily="18" charset="0"/>
              </a:rPr>
              <a:t>y </a:t>
            </a:r>
            <a:r>
              <a:rPr lang="es-AR" b="1" dirty="0">
                <a:latin typeface="Times New Roman" panose="02020603050405020304" pitchFamily="18" charset="0"/>
                <a:cs typeface="Times New Roman" panose="02020603050405020304" pitchFamily="18" charset="0"/>
              </a:rPr>
              <a:t>dentro de las bases de la delegación que el Congreso establezca</a:t>
            </a:r>
            <a:r>
              <a:rPr lang="es-AR" dirty="0">
                <a:latin typeface="Times New Roman" panose="02020603050405020304" pitchFamily="18" charset="0"/>
                <a:cs typeface="Times New Roman" panose="02020603050405020304" pitchFamily="18" charset="0"/>
              </a:rPr>
              <a:t>.</a:t>
            </a:r>
          </a:p>
          <a:p>
            <a:pPr algn="just"/>
            <a:r>
              <a:rPr lang="es-AR" dirty="0">
                <a:latin typeface="Times New Roman" panose="02020603050405020304" pitchFamily="18" charset="0"/>
                <a:cs typeface="Times New Roman" panose="02020603050405020304" pitchFamily="18" charset="0"/>
              </a:rPr>
              <a:t>La caducidad resultante del transcurso del plazo previsto en el párrafo anterior no importará revisión de las relaciones jurídicas nacidas al amparo de las normas dictadas en consecuencia de la delegación legislativa</a:t>
            </a:r>
            <a:r>
              <a:rPr lang="es-AR" i="1" dirty="0"/>
              <a:t>.</a:t>
            </a:r>
            <a:endParaRPr lang="es-AR" dirty="0"/>
          </a:p>
          <a:p>
            <a:endParaRPr lang="es-AR" dirty="0"/>
          </a:p>
        </p:txBody>
      </p:sp>
    </p:spTree>
    <p:extLst>
      <p:ext uri="{BB962C8B-B14F-4D97-AF65-F5344CB8AC3E}">
        <p14:creationId xmlns:p14="http://schemas.microsoft.com/office/powerpoint/2010/main" val="30572862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dad">
  <a:themeElements>
    <a:clrScheme name="Claridad">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Clásico de Office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dad">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594</TotalTime>
  <Words>3110</Words>
  <Application>Microsoft Office PowerPoint</Application>
  <PresentationFormat>Presentación en pantalla (4:3)</PresentationFormat>
  <Paragraphs>159</Paragraphs>
  <Slides>36</Slides>
  <Notes>0</Notes>
  <HiddenSlides>0</HiddenSlides>
  <MMClips>0</MMClips>
  <ScaleCrop>false</ScaleCrop>
  <HeadingPairs>
    <vt:vector size="4" baseType="variant">
      <vt:variant>
        <vt:lpstr>Tema</vt:lpstr>
      </vt:variant>
      <vt:variant>
        <vt:i4>1</vt:i4>
      </vt:variant>
      <vt:variant>
        <vt:lpstr>Títulos de diapositiva</vt:lpstr>
      </vt:variant>
      <vt:variant>
        <vt:i4>36</vt:i4>
      </vt:variant>
    </vt:vector>
  </HeadingPairs>
  <TitlesOfParts>
    <vt:vector size="37" baseType="lpstr">
      <vt:lpstr>Claridad</vt:lpstr>
      <vt:lpstr>Privatización de empresas y sociedades de propiedad total o mayoritaria del Estado </vt:lpstr>
      <vt:lpstr>Presentación de PowerPoint</vt:lpstr>
      <vt:lpstr>"Nada de lo que deba ser estatal, permanecerá en manos del Estado” </vt:lpstr>
      <vt:lpstr>“Pacto de S.J. Costa Rica” arts. 3 y 4  </vt:lpstr>
      <vt:lpstr>Presentación de PowerPoint</vt:lpstr>
      <vt:lpstr>Condiciones exigidas por la doctrina </vt:lpstr>
      <vt:lpstr>Presentación de PowerPoint</vt:lpstr>
      <vt:lpstr>Presentación de PowerPoint</vt:lpstr>
      <vt:lpstr>CONSTITUCIÓN NACIONAL</vt:lpstr>
      <vt:lpstr>LEY 27.742-DELEGACION LEGISLATIVA</vt:lpstr>
      <vt:lpstr>Aplicación ley 23.696</vt:lpstr>
      <vt:lpstr>Presentación de PowerPoint</vt:lpstr>
      <vt:lpstr>Imposición privatizaciones</vt:lpstr>
      <vt:lpstr>Banco Mundial</vt:lpstr>
      <vt:lpstr>Consecuencias de las privatizaciones de Menem</vt:lpstr>
      <vt:lpstr>Demandan ante el CIADI en la Privatizaciones de Menem</vt:lpstr>
      <vt:lpstr>Presentación de PowerPoint</vt:lpstr>
      <vt:lpstr> Diferencia  privatizaciones en la Ley 23.696 y Ley 27.742 </vt:lpstr>
      <vt:lpstr>MODIFICACIONES LEY 23696</vt:lpstr>
      <vt:lpstr>Presentación de PowerPoint</vt:lpstr>
      <vt:lpstr>Informe para declaración sujeta a privatización</vt:lpstr>
      <vt:lpstr>Informe PE  Elevación C Bicameral</vt:lpstr>
      <vt:lpstr>Procedimientos y modalidades  </vt:lpstr>
      <vt:lpstr> ALCANCES: Privilegios, monopolios.</vt:lpstr>
      <vt:lpstr>FACULTADES DEL PODER EJECUTIVO</vt:lpstr>
      <vt:lpstr>    </vt:lpstr>
      <vt:lpstr>NUCLEOELECTRICA S.A., YACIMIENTOS CARBONÍFEROS RÍO TURBIO (YCRT).</vt:lpstr>
      <vt:lpstr>Presentación de PowerPoint</vt:lpstr>
      <vt:lpstr>Propiedad Parcialmente Estatal</vt:lpstr>
      <vt:lpstr>Procedimiento de Selección</vt:lpstr>
      <vt:lpstr>Procedimiento de Selección</vt:lpstr>
      <vt:lpstr>Preferencias para la adquisición </vt:lpstr>
      <vt:lpstr>Modalidades</vt:lpstr>
      <vt:lpstr>Procedimiento de selección</vt:lpstr>
      <vt:lpstr>Oferta más conveniente </vt:lpstr>
      <vt:lpstr>Control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Prejudicialidad</dc:title>
  <dc:creator>Luis</dc:creator>
  <cp:lastModifiedBy>Luis</cp:lastModifiedBy>
  <cp:revision>59</cp:revision>
  <dcterms:created xsi:type="dcterms:W3CDTF">2024-07-18T14:27:46Z</dcterms:created>
  <dcterms:modified xsi:type="dcterms:W3CDTF">2024-08-07T14:15:42Z</dcterms:modified>
</cp:coreProperties>
</file>