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  <p:sldMasterId id="2147483905" r:id="rId2"/>
  </p:sldMasterIdLst>
  <p:notesMasterIdLst>
    <p:notesMasterId r:id="rId20"/>
  </p:notesMasterIdLst>
  <p:sldIdLst>
    <p:sldId id="317" r:id="rId3"/>
    <p:sldId id="305" r:id="rId4"/>
    <p:sldId id="306" r:id="rId5"/>
    <p:sldId id="285" r:id="rId6"/>
    <p:sldId id="318" r:id="rId7"/>
    <p:sldId id="338" r:id="rId8"/>
    <p:sldId id="284" r:id="rId9"/>
    <p:sldId id="339" r:id="rId10"/>
    <p:sldId id="290" r:id="rId11"/>
    <p:sldId id="332" r:id="rId12"/>
    <p:sldId id="342" r:id="rId13"/>
    <p:sldId id="291" r:id="rId14"/>
    <p:sldId id="292" r:id="rId15"/>
    <p:sldId id="275" r:id="rId16"/>
    <p:sldId id="325" r:id="rId17"/>
    <p:sldId id="337" r:id="rId18"/>
    <p:sldId id="343" r:id="rId19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4" autoAdjust="0"/>
    <p:restoredTop sz="79063" autoAdjust="0"/>
  </p:normalViewPr>
  <p:slideViewPr>
    <p:cSldViewPr>
      <p:cViewPr varScale="1">
        <p:scale>
          <a:sx n="87" d="100"/>
          <a:sy n="87" d="100"/>
        </p:scale>
        <p:origin x="24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640D2BDC-2BA0-A6D3-AB90-D3DBE137C0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DB2EE1A7-8B09-F41C-78A8-8162BCBC755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D73E207B-8D4A-6C4A-1E08-E8A79C799E7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0C9A9427-E7C2-15BA-27AF-E7F129A6799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3AFA645C-CCEB-63CB-F919-E2AC45A474B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6F22801F-37E4-D159-979D-DABB034EC7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Arial" panose="020B0604020202020204" pitchFamily="34" charset="0"/>
              </a:defRPr>
            </a:lvl1pPr>
          </a:lstStyle>
          <a:p>
            <a:fld id="{D15D1D2C-1D7E-7740-8981-93683398484E}" type="slidenum">
              <a:rPr lang="es-ES_tradnl" altLang="es-AR"/>
              <a:pPr/>
              <a:t>‹Nº›</a:t>
            </a:fld>
            <a:endParaRPr lang="es-ES_tradnl" alt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5D1D2C-1D7E-7740-8981-93683398484E}" type="slidenum">
              <a:rPr lang="es-ES_tradnl" altLang="es-AR" smtClean="0"/>
              <a:pPr/>
              <a:t>1</a:t>
            </a:fld>
            <a:endParaRPr lang="es-ES_tradnl" altLang="es-AR"/>
          </a:p>
        </p:txBody>
      </p:sp>
    </p:spTree>
    <p:extLst>
      <p:ext uri="{BB962C8B-B14F-4D97-AF65-F5344CB8AC3E}">
        <p14:creationId xmlns:p14="http://schemas.microsoft.com/office/powerpoint/2010/main" val="10451275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5D1D2C-1D7E-7740-8981-93683398484E}" type="slidenum">
              <a:rPr lang="es-ES_tradnl" altLang="es-AR" smtClean="0"/>
              <a:pPr/>
              <a:t>16</a:t>
            </a:fld>
            <a:endParaRPr lang="es-ES_tradnl" altLang="es-AR"/>
          </a:p>
        </p:txBody>
      </p:sp>
    </p:spTree>
    <p:extLst>
      <p:ext uri="{BB962C8B-B14F-4D97-AF65-F5344CB8AC3E}">
        <p14:creationId xmlns:p14="http://schemas.microsoft.com/office/powerpoint/2010/main" val="3882384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68D783C1-1107-F6CE-554C-2AFC90C19E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28A2BB0-3AE8-0C4E-A9EE-798975DACFA4}" type="slidenum">
              <a:rPr lang="es-ES_tradnl" altLang="es-AR" sz="1200">
                <a:latin typeface="Arial" panose="020B0604020202020204" pitchFamily="34" charset="0"/>
              </a:rPr>
              <a:pPr eaLnBrk="1" hangingPunct="1"/>
              <a:t>2</a:t>
            </a:fld>
            <a:endParaRPr lang="es-ES_tradnl" altLang="es-AR" sz="1200">
              <a:latin typeface="Arial" panose="020B0604020202020204" pitchFamily="34" charset="0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6B99CD5D-3509-3977-800A-E86DAD5A4C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0C967D1E-1DCC-FC9E-E718-A254C8BE09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altLang="es-AR" b="1">
              <a:latin typeface="Arial" panose="020B0604020202020204" pitchFamily="34" charset="0"/>
            </a:endParaRPr>
          </a:p>
          <a:p>
            <a:pPr eaLnBrk="1" hangingPunct="1"/>
            <a:endParaRPr lang="es-ES_tradnl" altLang="es-A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753532B7-F926-DD4D-2A2D-9E20142D9D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2C2B465-5BF3-4746-94F2-9639F646259C}" type="slidenum">
              <a:rPr lang="es-ES_tradnl" altLang="es-AR" sz="1200">
                <a:latin typeface="Arial" panose="020B0604020202020204" pitchFamily="34" charset="0"/>
              </a:rPr>
              <a:pPr eaLnBrk="1" hangingPunct="1"/>
              <a:t>3</a:t>
            </a:fld>
            <a:endParaRPr lang="es-ES_tradnl" altLang="es-AR" sz="1200">
              <a:latin typeface="Arial" panose="020B0604020202020204" pitchFamily="34" charset="0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9A35EADA-30E4-11E7-5E68-9F1DF291D1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9AF75870-5E7D-75BD-6FF8-52186FEB03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altLang="es-AR" b="1" dirty="0">
              <a:latin typeface="Arial" panose="020B0604020202020204" pitchFamily="34" charset="0"/>
            </a:endParaRPr>
          </a:p>
          <a:p>
            <a:pPr eaLnBrk="1" hangingPunct="1"/>
            <a:endParaRPr lang="es-ES_tradnl" altLang="es-A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5D1D2C-1D7E-7740-8981-93683398484E}" type="slidenum">
              <a:rPr lang="es-ES_tradnl" altLang="es-AR" smtClean="0"/>
              <a:pPr/>
              <a:t>4</a:t>
            </a:fld>
            <a:endParaRPr lang="es-ES_tradnl" altLang="es-AR"/>
          </a:p>
        </p:txBody>
      </p:sp>
    </p:spTree>
    <p:extLst>
      <p:ext uri="{BB962C8B-B14F-4D97-AF65-F5344CB8AC3E}">
        <p14:creationId xmlns:p14="http://schemas.microsoft.com/office/powerpoint/2010/main" val="3776077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5D1D2C-1D7E-7740-8981-93683398484E}" type="slidenum">
              <a:rPr kumimoji="0" lang="es-ES_tradnl" altLang="es-A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ES_tradnl" altLang="es-A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0792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5D1D2C-1D7E-7740-8981-93683398484E}" type="slidenum">
              <a:rPr kumimoji="0" lang="es-ES_tradnl" altLang="es-A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ES_tradnl" altLang="es-A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1770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5D1D2C-1D7E-7740-8981-93683398484E}" type="slidenum">
              <a:rPr lang="es-ES_tradnl" altLang="es-AR" smtClean="0"/>
              <a:pPr/>
              <a:t>9</a:t>
            </a:fld>
            <a:endParaRPr lang="es-ES_tradnl" altLang="es-AR"/>
          </a:p>
        </p:txBody>
      </p:sp>
    </p:spTree>
    <p:extLst>
      <p:ext uri="{BB962C8B-B14F-4D97-AF65-F5344CB8AC3E}">
        <p14:creationId xmlns:p14="http://schemas.microsoft.com/office/powerpoint/2010/main" val="3221951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arcador de imagen de diapositiva">
            <a:extLst>
              <a:ext uri="{FF2B5EF4-FFF2-40B4-BE49-F238E27FC236}">
                <a16:creationId xmlns:a16="http://schemas.microsoft.com/office/drawing/2014/main" id="{1E074182-B711-BFA5-52A1-48A1378830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2 Marcador de notas">
            <a:extLst>
              <a:ext uri="{FF2B5EF4-FFF2-40B4-BE49-F238E27FC236}">
                <a16:creationId xmlns:a16="http://schemas.microsoft.com/office/drawing/2014/main" id="{19B880C7-45DB-8787-BCED-DBB9E89E2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AR" dirty="0">
              <a:latin typeface="Arial" panose="020B0604020202020204" pitchFamily="34" charset="0"/>
            </a:endParaRPr>
          </a:p>
        </p:txBody>
      </p:sp>
      <p:sp>
        <p:nvSpPr>
          <p:cNvPr id="55300" name="3 Marcador de número de diapositiva">
            <a:extLst>
              <a:ext uri="{FF2B5EF4-FFF2-40B4-BE49-F238E27FC236}">
                <a16:creationId xmlns:a16="http://schemas.microsoft.com/office/drawing/2014/main" id="{B37C8879-8A55-4DAB-C0F5-7A9A564241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F991294-A940-C44E-AA35-971806A91D4A}" type="slidenum">
              <a:rPr lang="es-ES_tradnl" altLang="es-AR" sz="1200">
                <a:latin typeface="Arial" panose="020B0604020202020204" pitchFamily="34" charset="0"/>
              </a:rPr>
              <a:pPr eaLnBrk="1" hangingPunct="1"/>
              <a:t>12</a:t>
            </a:fld>
            <a:endParaRPr lang="es-ES_tradnl" altLang="es-AR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5D1D2C-1D7E-7740-8981-93683398484E}" type="slidenum">
              <a:rPr lang="es-ES_tradnl" altLang="es-AR" smtClean="0"/>
              <a:pPr/>
              <a:t>13</a:t>
            </a:fld>
            <a:endParaRPr lang="es-ES_tradnl" altLang="es-AR"/>
          </a:p>
        </p:txBody>
      </p:sp>
    </p:spTree>
    <p:extLst>
      <p:ext uri="{BB962C8B-B14F-4D97-AF65-F5344CB8AC3E}">
        <p14:creationId xmlns:p14="http://schemas.microsoft.com/office/powerpoint/2010/main" val="128514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7F8EFB6-F40F-8309-32E0-65A82F28753B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C7565691-65D2-E131-991C-F17FCDD59D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" name="Arc 4">
              <a:extLst>
                <a:ext uri="{FF2B5EF4-FFF2-40B4-BE49-F238E27FC236}">
                  <a16:creationId xmlns:a16="http://schemas.microsoft.com/office/drawing/2014/main" id="{13156BB9-FC84-F23F-7155-40AC06E85FCE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</p:grpSp>
      <p:sp>
        <p:nvSpPr>
          <p:cNvPr id="10445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FFEE236-AF4E-B437-ABD7-4CE39C7AE1A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3A5E7603-A402-8BD5-D2CC-D92F8B68F3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33E638E3-736D-0571-5DCC-C2B930D447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2C446-E7BE-D344-890E-F2AC7F447548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184894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9F2BB15-6E23-EC10-6AD9-4C0462C6FB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91160FA-3B34-C35E-C172-FDF534A12A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E339A83-AB52-D660-D655-4256089DC0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F7DE66-A488-8046-B4CC-9FE425EE0726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98770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BA6B0A1-A2E1-016C-78A7-703A637DA8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A76C2D3-CD21-1B78-BBA9-16715A0066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C441A23-9016-2678-C2AB-00B8FB4165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E92537-EA09-F046-9D95-ACF117197238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234886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2804308-95B6-72ED-E44E-ECEA729EAD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54F9065-FCFD-0811-F57E-5C114EA6BE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ECA6B8D-8C74-C381-E0F6-D9792AE28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39652B-062E-F94A-BED3-E0DD1A8A760E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942910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900BBE-8861-2460-BAFE-FE5FB2E757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71DC09-7E6C-8FEB-70AE-41A14E5DA2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8CE479-87E1-6B19-12CB-3DF6929E0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3BEE-0131-4D1C-84E1-CE42A64743C4}" type="datetimeFigureOut">
              <a:rPr lang="es-AR" smtClean="0"/>
              <a:t>14/8/2024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02E06E-6591-BF9C-425D-ABF8158F6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F8FBED-9C3B-57CD-1DFA-411F5EEFB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C2DD-FEFA-4E0C-A7E5-28F64AA532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10619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542E7E-147E-1DB7-DDC7-3039E3A88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D02CBB-6DCB-E0A1-9627-4802017AF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22BD66-3D83-ADAD-5F3B-91D0EDCD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3BEE-0131-4D1C-84E1-CE42A64743C4}" type="datetimeFigureOut">
              <a:rPr lang="es-AR" smtClean="0"/>
              <a:t>14/8/2024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7F932C-1C5D-ECA0-8131-F8C924DF1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CC8A97-CFCB-BDA2-4012-B2763BCF4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C2DD-FEFA-4E0C-A7E5-28F64AA532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80790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1D67EB-9FE4-97F4-8897-CB8B3D4A3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C3E398-C847-F7AC-668F-E2127E937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BA001E-3051-121D-8C91-BA6ED612E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3BEE-0131-4D1C-84E1-CE42A64743C4}" type="datetimeFigureOut">
              <a:rPr lang="es-AR" smtClean="0"/>
              <a:t>14/8/2024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55FB24-5C0C-1ECE-568B-57FDD7B0B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39DB62-3427-A858-C9F1-6FB830C92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C2DD-FEFA-4E0C-A7E5-28F64AA532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67987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F634A6-30C3-2944-E498-D348D32EB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1474DF-9878-C273-3F3C-E247EF2A04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6308A96-D8B9-AC7B-021A-ABE1C37EC3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8398A7-E6AE-2404-1873-5D00E307B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3BEE-0131-4D1C-84E1-CE42A64743C4}" type="datetimeFigureOut">
              <a:rPr lang="es-AR" smtClean="0"/>
              <a:t>14/8/2024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7D3A73-3689-112E-1557-24B0F3618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D659FD-4F3F-AE65-2979-8188587BF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C2DD-FEFA-4E0C-A7E5-28F64AA532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018869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1374C1-5005-A8C2-FCA5-7F1AC91EF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AFB4F1B-AA95-FF38-BAE4-0707DB0C7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C33FA1E-C7A0-5B8A-25BD-0793879061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0A97646-3513-3533-6EFA-2110D31401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17948CE-3F67-094D-2B66-BC2A2D755C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0D766AD-C54C-C6BF-1D82-2DB74100D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3BEE-0131-4D1C-84E1-CE42A64743C4}" type="datetimeFigureOut">
              <a:rPr lang="es-AR" smtClean="0"/>
              <a:t>14/8/2024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14A40CD-BDE9-EB98-F1CC-C78EBD3E9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ACEB811-6114-7333-D436-C7EE47788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C2DD-FEFA-4E0C-A7E5-28F64AA532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534014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59868F-9A1C-CAFA-47B7-284748FCA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0C9D4A2-10C3-6F44-3553-E92A1AA93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3BEE-0131-4D1C-84E1-CE42A64743C4}" type="datetimeFigureOut">
              <a:rPr lang="es-AR" smtClean="0"/>
              <a:t>14/8/2024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F59A3F8-28F5-B5C2-B492-A58AC6303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066B8C4-9D8A-EF13-99D5-CEA80F7B7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C2DD-FEFA-4E0C-A7E5-28F64AA532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494909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82EAE3B-5223-DBF7-2FE6-520A3608D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3BEE-0131-4D1C-84E1-CE42A64743C4}" type="datetimeFigureOut">
              <a:rPr lang="es-AR" smtClean="0"/>
              <a:t>14/8/2024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E125B90-795E-2D7F-ED7C-8C6FC9DAA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8BB9B16-8022-3949-AFCD-FC9C34CE1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C2DD-FEFA-4E0C-A7E5-28F64AA532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01105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D23F8FC-6E0F-CF86-0835-5660682ECE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4D19B65-A18E-EAE5-3BD4-5301929AE2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C37F1A3-E2BA-4D5C-BB9D-AAB5B04F2A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61F372-DDE1-4247-81C4-FC3EFAC5290D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4534600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C88FBC-4AC6-F425-BE26-F47A8A6FD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650418-9D9F-B88C-0464-E26BAF0DB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073BBA-C345-98F5-EF73-D2E4D26E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AF3509-A17B-4F65-2BFB-0F26DB8EB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3BEE-0131-4D1C-84E1-CE42A64743C4}" type="datetimeFigureOut">
              <a:rPr lang="es-AR" smtClean="0"/>
              <a:t>14/8/2024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F2C7EE-CAEB-741B-FC0B-1CE28D0A5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8937A0-ECD0-E4F2-6E9C-5FDE14D6D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C2DD-FEFA-4E0C-A7E5-28F64AA532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585934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DF5432-E9C4-5442-B870-4BB46CA11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28F040E-A1DB-FA23-49D4-55E132BA47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FC04A51-A2B1-BE8D-4A29-26C09C395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FB97427-000F-6359-A0B6-1950E84E3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3BEE-0131-4D1C-84E1-CE42A64743C4}" type="datetimeFigureOut">
              <a:rPr lang="es-AR" smtClean="0"/>
              <a:t>14/8/2024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4377A2-F582-E22C-F749-7B441CAA8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7DD11B-AA5E-04E5-5E43-686AFB70D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C2DD-FEFA-4E0C-A7E5-28F64AA532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86336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FF756C-CB49-4939-410E-9139CCAC5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B1D705-39AD-B7C1-8150-2A5F924210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FC6323-BEC6-9A49-0A49-EB088DDFF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3BEE-0131-4D1C-84E1-CE42A64743C4}" type="datetimeFigureOut">
              <a:rPr lang="es-AR" smtClean="0"/>
              <a:t>14/8/2024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D81BC0-BE67-2721-B8EF-93F2344F7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DBAB58-E25C-60E2-67E5-605CBCF3C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C2DD-FEFA-4E0C-A7E5-28F64AA532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17407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C26D8F-5959-4090-6396-68896CCBDB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134251-F05D-7808-0A97-3EFFDD3912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DCAD04-24F9-65E8-8137-5C9EBD8F2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3BEE-0131-4D1C-84E1-CE42A64743C4}" type="datetimeFigureOut">
              <a:rPr lang="es-AR" smtClean="0"/>
              <a:t>14/8/2024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6EB496-62C1-7856-2ECC-40C17B009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62D2B8-4F2A-F7BC-AC77-16DC77DD0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C2DD-FEFA-4E0C-A7E5-28F64AA532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268492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2804308-95B6-72ED-E44E-ECEA729EAD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54F9065-FCFD-0811-F57E-5C114EA6BE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ECA6B8D-8C74-C381-E0F6-D9792AE28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39652B-062E-F94A-BED3-E0DD1A8A760E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98748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6C0830A-F037-0E82-DD86-42599D343E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4F7B354-648E-F170-46CC-EFD0E042E6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7E6BD58-EE5D-3783-50F1-7B410C0667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A448A0-1E1A-8A4C-A327-5B1073209385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025584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62B2DC0-1D9A-4BD9-44BB-9467E2793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403075C-4135-DA57-798D-1F112F56B0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478116B-C8B7-DFA6-E08C-CA91E5858B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C26456-8D26-C54A-A284-BA6C7BC18A5A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4054822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9F300B-0C47-F74B-DBC1-3915739F8C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6D1909-3439-3C27-78A9-8729FA9ABE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87261C-44E2-188D-28FC-A94F989D57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BAAC69-7C5C-AC4D-A873-22FD891C2EB0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112667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1E98D7CA-2C92-5691-FB4F-ED3A897951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141645BE-DB15-3980-EDF9-255FC15FDF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980EC4F8-965D-AC72-29F8-F79BFDC5CC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1D635-2E58-0D45-A92D-553183FAF883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019995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BEE8F443-1AF6-5538-637F-49E3641956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DEA8F75F-8F31-62A7-FDAD-29ACCF16F8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8D46A2C5-90EE-9837-50E8-2971ECED1B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37AC9-21E2-E845-967B-CF7CBAEA234F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50649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87F8D2D-DEC6-678F-01B5-B002E36596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873ECA4-E724-4275-E5C1-1F814C13A1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1BD7DBA-6098-9D48-8332-26FA065626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05C02E-EEBA-BC4B-AD5B-B28D870E113C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172184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21E033D-4E78-FA7A-6524-13924807B2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E6E91F4-2E46-A158-1462-52164DCFA7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A9DB2AC9-F52A-D949-0258-E6D031E345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5E2A4C-8825-9D4B-8DC6-10404E2C25F5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273026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45ED8080-6F85-4F6A-297B-0EAEC438935D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03427" name="Freeform 3">
              <a:extLst>
                <a:ext uri="{FF2B5EF4-FFF2-40B4-BE49-F238E27FC236}">
                  <a16:creationId xmlns:a16="http://schemas.microsoft.com/office/drawing/2014/main" id="{DEAF822B-7699-9A15-5A99-351E93DC0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3428" name="Arc 4">
              <a:extLst>
                <a:ext uri="{FF2B5EF4-FFF2-40B4-BE49-F238E27FC236}">
                  <a16:creationId xmlns:a16="http://schemas.microsoft.com/office/drawing/2014/main" id="{A0721F61-0074-DDE4-406F-28BD7B2BFC7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</p:grp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FEB2EDB2-5FF6-EB36-7D14-3F8356DFE2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E0F0920B-943C-8EF5-7E03-D2189FC01CD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E9F5494B-349C-3526-D194-B6BE673EF92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432" name="Rectangle 8">
            <a:extLst>
              <a:ext uri="{FF2B5EF4-FFF2-40B4-BE49-F238E27FC236}">
                <a16:creationId xmlns:a16="http://schemas.microsoft.com/office/drawing/2014/main" id="{0370DECD-E611-CA09-DBAB-928CDC1C9D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fld id="{A128FB69-1F2C-E74B-8E49-B38F54E21105}" type="slidenum">
              <a:rPr lang="es-ES" altLang="es-AR"/>
              <a:pPr/>
              <a:t>‹Nº›</a:t>
            </a:fld>
            <a:endParaRPr lang="es-ES" altLang="es-AR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8D6A11BF-852C-E1FA-BB10-5E5B35635E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modificar el estilo de texto del patrón</a:t>
            </a:r>
          </a:p>
          <a:p>
            <a:pPr lvl="1"/>
            <a:r>
              <a:rPr lang="es-ES" altLang="es-AR"/>
              <a:t>Segundo nivel</a:t>
            </a:r>
          </a:p>
          <a:p>
            <a:pPr lvl="2"/>
            <a:r>
              <a:rPr lang="es-ES" altLang="es-AR"/>
              <a:t>Tercer nivel</a:t>
            </a:r>
          </a:p>
          <a:p>
            <a:pPr lvl="3"/>
            <a:r>
              <a:rPr lang="es-ES" altLang="es-AR"/>
              <a:t>Cuarto nivel</a:t>
            </a:r>
          </a:p>
          <a:p>
            <a:pPr lvl="4"/>
            <a:r>
              <a:rPr lang="es-ES" altLang="es-AR"/>
              <a:t>Quinto nivel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87F8F0A-61A0-B316-3AAF-6A75D32BF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86CE32-5C50-3655-94FD-9D8A23DAC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C1E609-EFEF-033E-0274-F84BF4E469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33BEE-0131-4D1C-84E1-CE42A64743C4}" type="datetimeFigureOut">
              <a:rPr lang="es-AR" smtClean="0"/>
              <a:t>14/8/2024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A53B78-964A-3BDE-2C50-04ACECB0C9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9F264A-3394-29C0-C19E-004ECF1DA8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AC2DD-FEFA-4E0C-A7E5-28F64AA5323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5271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  <p:sldLayoutId id="2147483917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>
            <a:extLst>
              <a:ext uri="{FF2B5EF4-FFF2-40B4-BE49-F238E27FC236}">
                <a16:creationId xmlns:a16="http://schemas.microsoft.com/office/drawing/2014/main" id="{C581E3CB-FCA3-8EB2-E475-20489AAD8133}"/>
              </a:ext>
            </a:extLst>
          </p:cNvPr>
          <p:cNvSpPr txBox="1"/>
          <p:nvPr/>
        </p:nvSpPr>
        <p:spPr>
          <a:xfrm>
            <a:off x="336693" y="404664"/>
            <a:ext cx="8439150" cy="1384995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algn="ctr">
              <a:defRPr/>
            </a:pPr>
            <a:r>
              <a:rPr lang="es-ES" sz="3200" dirty="0">
                <a:solidFill>
                  <a:srgbClr val="FFFF00"/>
                </a:solidFill>
              </a:rPr>
              <a:t>VÍAS IMPUGNATORIA y RECLAMATORIA</a:t>
            </a:r>
            <a:endParaRPr lang="es-ES" sz="3200" dirty="0">
              <a:solidFill>
                <a:srgbClr val="C00000"/>
              </a:solidFill>
            </a:endParaRPr>
          </a:p>
          <a:p>
            <a:pPr algn="ctr">
              <a:defRPr/>
            </a:pPr>
            <a:r>
              <a:rPr lang="es-ES" sz="2800" dirty="0">
                <a:solidFill>
                  <a:srgbClr val="C00000"/>
                </a:solidFill>
              </a:rPr>
              <a:t>Reforma al Procedimiento Administrativo Nacional</a:t>
            </a:r>
            <a:endParaRPr lang="es-ES" sz="2800" b="1" dirty="0">
              <a:solidFill>
                <a:srgbClr val="FF0000"/>
              </a:solidFill>
              <a:effectLst/>
            </a:endParaRPr>
          </a:p>
          <a:p>
            <a:pPr>
              <a:defRPr/>
            </a:pPr>
            <a:endParaRPr lang="es-ES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9A5EAA11-FD65-4D07-33C9-083078531BA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286" y="6165304"/>
            <a:ext cx="8626201" cy="576064"/>
          </a:xfrm>
        </p:spPr>
        <p:txBody>
          <a:bodyPr/>
          <a:lstStyle/>
          <a:p>
            <a:pPr eaLnBrk="1" hangingPunct="1"/>
            <a:r>
              <a:rPr lang="es-MX" altLang="es-AR" sz="2400" dirty="0">
                <a:solidFill>
                  <a:schemeClr val="bg1"/>
                </a:solidFill>
              </a:rPr>
              <a:t>Javier Urrutigoity</a:t>
            </a:r>
            <a:r>
              <a:rPr lang="es-MX" altLang="es-AR" sz="2400" dirty="0"/>
              <a:t>		</a:t>
            </a:r>
            <a:r>
              <a:rPr lang="es-MX" altLang="es-AR" sz="1800" i="1" dirty="0">
                <a:solidFill>
                  <a:srgbClr val="C00000"/>
                </a:solidFill>
              </a:rPr>
              <a:t>ju@urrutigoity-linares.com</a:t>
            </a:r>
            <a:endParaRPr lang="es-ES" altLang="es-AR" sz="1800" i="1" dirty="0">
              <a:solidFill>
                <a:srgbClr val="C00000"/>
              </a:solidFill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8410E27-8B24-F0F9-A07C-F518DE3219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988840"/>
            <a:ext cx="5112568" cy="37444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>
            <a:extLst>
              <a:ext uri="{FF2B5EF4-FFF2-40B4-BE49-F238E27FC236}">
                <a16:creationId xmlns:a16="http://schemas.microsoft.com/office/drawing/2014/main" id="{2E27BDF9-CC51-C507-2D2D-40830FB83C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3508" y="1196752"/>
            <a:ext cx="8856984" cy="5256584"/>
          </a:xfrm>
          <a:solidFill>
            <a:schemeClr val="tx2">
              <a:lumMod val="40000"/>
              <a:lumOff val="60000"/>
            </a:schemeClr>
          </a:solidFill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s-ES_tradnl" altLang="es-AR" sz="2000" dirty="0">
                <a:solidFill>
                  <a:schemeClr val="bg1"/>
                </a:solidFill>
              </a:rPr>
              <a:t>Gratuidad</a:t>
            </a:r>
            <a:r>
              <a:rPr lang="es-ES_tradnl" altLang="es-AR" sz="2000" dirty="0"/>
              <a:t> reclamos y recursos </a:t>
            </a:r>
            <a:r>
              <a:rPr lang="es-ES_tradnl" altLang="es-AR" sz="1800" dirty="0"/>
              <a:t>(1 </a:t>
            </a:r>
            <a:r>
              <a:rPr lang="es-ES_tradnl" altLang="es-AR" sz="1800" i="1" dirty="0"/>
              <a:t>bis</a:t>
            </a:r>
            <a:r>
              <a:rPr lang="es-ES_tradnl" altLang="es-AR" sz="1800" dirty="0"/>
              <a:t>, c)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es-ES_tradnl" altLang="es-AR" sz="1800" dirty="0"/>
          </a:p>
          <a:p>
            <a:pPr eaLnBrk="1" hangingPunct="1">
              <a:lnSpc>
                <a:spcPct val="85000"/>
              </a:lnSpc>
              <a:buFont typeface="Wingdings" panose="05000000000000000000" pitchFamily="2" charset="2"/>
              <a:buChar char="ü"/>
            </a:pPr>
            <a:r>
              <a:rPr lang="es-ES_tradnl" altLang="es-AR" sz="2000" dirty="0">
                <a:solidFill>
                  <a:schemeClr val="bg1"/>
                </a:solidFill>
              </a:rPr>
              <a:t>Eficiencia</a:t>
            </a:r>
            <a:r>
              <a:rPr lang="es-ES_tradnl" altLang="es-AR" sz="2000" dirty="0"/>
              <a:t> burocrática: documentos en poder de la administración </a:t>
            </a:r>
            <a:r>
              <a:rPr lang="es-ES_tradnl" altLang="es-AR" sz="1800" dirty="0"/>
              <a:t>(1 </a:t>
            </a:r>
            <a:r>
              <a:rPr lang="es-ES_tradnl" altLang="es-AR" sz="1800" i="1" dirty="0"/>
              <a:t>bis</a:t>
            </a:r>
            <a:r>
              <a:rPr lang="es-ES_tradnl" altLang="es-AR" sz="1800" dirty="0"/>
              <a:t>, d)</a:t>
            </a:r>
          </a:p>
          <a:p>
            <a:pPr eaLnBrk="1" hangingPunct="1">
              <a:lnSpc>
                <a:spcPct val="85000"/>
              </a:lnSpc>
              <a:buFont typeface="Wingdings" panose="05000000000000000000" pitchFamily="2" charset="2"/>
              <a:buChar char="ü"/>
            </a:pPr>
            <a:endParaRPr lang="es-ES_tradnl" altLang="es-AR" sz="1800" dirty="0"/>
          </a:p>
          <a:p>
            <a:pPr eaLnBrk="1" hangingPunct="1">
              <a:lnSpc>
                <a:spcPct val="85000"/>
              </a:lnSpc>
              <a:buFont typeface="Wingdings" panose="05000000000000000000" pitchFamily="2" charset="2"/>
              <a:buChar char="ü"/>
            </a:pPr>
            <a:r>
              <a:rPr lang="es-ES_tradnl" altLang="es-AR" sz="2000" dirty="0">
                <a:solidFill>
                  <a:schemeClr val="bg1"/>
                </a:solidFill>
              </a:rPr>
              <a:t>Sanción</a:t>
            </a:r>
            <a:r>
              <a:rPr lang="es-ES_tradnl" altLang="es-AR" sz="2000" dirty="0"/>
              <a:t> (¿</a:t>
            </a:r>
            <a:r>
              <a:rPr lang="es-ES_tradnl" altLang="es-AR" sz="2000" dirty="0">
                <a:solidFill>
                  <a:srgbClr val="FF0000"/>
                </a:solidFill>
              </a:rPr>
              <a:t>desproporcionada</a:t>
            </a:r>
            <a:r>
              <a:rPr lang="es-ES_tradnl" altLang="es-AR" sz="2000" dirty="0"/>
              <a:t>?) incumplimiento información impugnatoria al notificar el acto impugnable </a:t>
            </a:r>
            <a:r>
              <a:rPr lang="es-ES_tradnl" altLang="es-AR" sz="1800" dirty="0"/>
              <a:t>(1 </a:t>
            </a:r>
            <a:r>
              <a:rPr lang="es-ES_tradnl" altLang="es-AR" sz="1800" i="1" dirty="0"/>
              <a:t>bis</a:t>
            </a:r>
            <a:r>
              <a:rPr lang="es-ES_tradnl" altLang="es-AR" sz="1800" dirty="0"/>
              <a:t>, g-</a:t>
            </a:r>
            <a:r>
              <a:rPr lang="es-ES_tradnl" altLang="es-AR" sz="1800" dirty="0" err="1"/>
              <a:t>iii</a:t>
            </a:r>
            <a:r>
              <a:rPr lang="es-ES_tradnl" altLang="es-AR" sz="1800" dirty="0"/>
              <a:t>)</a:t>
            </a:r>
          </a:p>
          <a:p>
            <a:pPr eaLnBrk="1" hangingPunct="1">
              <a:lnSpc>
                <a:spcPct val="85000"/>
              </a:lnSpc>
              <a:buFont typeface="Wingdings" panose="05000000000000000000" pitchFamily="2" charset="2"/>
              <a:buChar char="ü"/>
            </a:pPr>
            <a:endParaRPr lang="es-ES_tradnl" altLang="es-AR" sz="1800" dirty="0"/>
          </a:p>
          <a:p>
            <a:pPr eaLnBrk="1" hangingPunct="1">
              <a:lnSpc>
                <a:spcPct val="85000"/>
              </a:lnSpc>
              <a:buFont typeface="Wingdings" panose="05000000000000000000" pitchFamily="2" charset="2"/>
              <a:buChar char="ü"/>
            </a:pPr>
            <a:r>
              <a:rPr lang="es-ES_tradnl" altLang="es-AR" sz="2000" dirty="0">
                <a:solidFill>
                  <a:schemeClr val="bg1"/>
                </a:solidFill>
              </a:rPr>
              <a:t>Prohibición</a:t>
            </a:r>
            <a:r>
              <a:rPr lang="es-ES_tradnl" altLang="es-AR" sz="2000" dirty="0"/>
              <a:t> sustanciación recursos órgano recurrido. </a:t>
            </a:r>
            <a:r>
              <a:rPr lang="es-ES_tradnl" altLang="es-AR" sz="2000" i="1" dirty="0">
                <a:solidFill>
                  <a:srgbClr val="FF0000"/>
                </a:solidFill>
              </a:rPr>
              <a:t>Falta grave</a:t>
            </a:r>
            <a:r>
              <a:rPr lang="es-ES_tradnl" altLang="es-AR" sz="2000" dirty="0"/>
              <a:t> no elevar: plazo 5 </a:t>
            </a:r>
            <a:r>
              <a:rPr lang="es-ES_tradnl" altLang="es-AR" sz="2000" dirty="0" err="1"/>
              <a:t>ds</a:t>
            </a:r>
            <a:r>
              <a:rPr lang="es-ES_tradnl" altLang="es-AR" sz="2000" dirty="0"/>
              <a:t> al superior </a:t>
            </a:r>
            <a:r>
              <a:rPr lang="es-ES_tradnl" altLang="es-AR" sz="1800" dirty="0"/>
              <a:t>(1 </a:t>
            </a:r>
            <a:r>
              <a:rPr lang="es-ES_tradnl" altLang="es-AR" sz="1800" i="1" dirty="0"/>
              <a:t>bis</a:t>
            </a:r>
            <a:r>
              <a:rPr lang="es-ES_tradnl" altLang="es-AR" sz="1800" dirty="0"/>
              <a:t>, g-v)</a:t>
            </a:r>
          </a:p>
          <a:p>
            <a:pPr eaLnBrk="1" hangingPunct="1">
              <a:lnSpc>
                <a:spcPct val="85000"/>
              </a:lnSpc>
              <a:buFont typeface="Wingdings" panose="05000000000000000000" pitchFamily="2" charset="2"/>
              <a:buChar char="ü"/>
            </a:pPr>
            <a:endParaRPr lang="es-ES_tradnl" altLang="es-AR" sz="2000" dirty="0"/>
          </a:p>
          <a:p>
            <a:pPr eaLnBrk="1" hangingPunct="1">
              <a:lnSpc>
                <a:spcPct val="85000"/>
              </a:lnSpc>
              <a:buFont typeface="Wingdings" panose="05000000000000000000" pitchFamily="2" charset="2"/>
              <a:buChar char="ü"/>
            </a:pPr>
            <a:r>
              <a:rPr lang="es-ES_tradnl" altLang="es-AR" sz="2000" dirty="0"/>
              <a:t>Pedido vista </a:t>
            </a:r>
            <a:r>
              <a:rPr lang="es-ES_tradnl" altLang="es-AR" sz="2000" dirty="0">
                <a:solidFill>
                  <a:schemeClr val="bg1"/>
                </a:solidFill>
              </a:rPr>
              <a:t>suspende</a:t>
            </a:r>
            <a:r>
              <a:rPr lang="es-ES_tradnl" altLang="es-AR" sz="2000" dirty="0"/>
              <a:t> plazos reclamos, recursos y acciones. </a:t>
            </a:r>
          </a:p>
          <a:p>
            <a:pPr marL="0" indent="0" eaLnBrk="1" hangingPunct="1">
              <a:lnSpc>
                <a:spcPct val="85000"/>
              </a:lnSpc>
              <a:buNone/>
            </a:pPr>
            <a:r>
              <a:rPr lang="es-ES_tradnl" altLang="es-AR" sz="2000" dirty="0"/>
              <a:t>     No prescripción </a:t>
            </a:r>
            <a:r>
              <a:rPr lang="es-ES_tradnl" altLang="es-AR" sz="1800" dirty="0"/>
              <a:t>(1 </a:t>
            </a:r>
            <a:r>
              <a:rPr lang="es-ES_tradnl" altLang="es-AR" sz="1800" i="1" dirty="0"/>
              <a:t>bis</a:t>
            </a:r>
            <a:r>
              <a:rPr lang="es-ES_tradnl" altLang="es-AR" sz="1800" dirty="0"/>
              <a:t>, g-</a:t>
            </a:r>
            <a:r>
              <a:rPr lang="es-ES_tradnl" altLang="es-AR" sz="1800" dirty="0" err="1"/>
              <a:t>vii</a:t>
            </a:r>
            <a:r>
              <a:rPr lang="es-ES_tradnl" altLang="es-AR" sz="1800" dirty="0"/>
              <a:t>)</a:t>
            </a:r>
          </a:p>
          <a:p>
            <a:pPr eaLnBrk="1" hangingPunct="1">
              <a:lnSpc>
                <a:spcPct val="85000"/>
              </a:lnSpc>
              <a:buFont typeface="Wingdings" panose="05000000000000000000" pitchFamily="2" charset="2"/>
              <a:buChar char="ü"/>
            </a:pPr>
            <a:endParaRPr lang="es-ES_tradnl" altLang="es-AR" sz="2000" dirty="0"/>
          </a:p>
          <a:p>
            <a:pPr eaLnBrk="1" hangingPunct="1">
              <a:lnSpc>
                <a:spcPct val="85000"/>
              </a:lnSpc>
              <a:buFont typeface="Wingdings" panose="05000000000000000000" pitchFamily="2" charset="2"/>
              <a:buChar char="ü"/>
            </a:pPr>
            <a:r>
              <a:rPr lang="es-ES_tradnl" altLang="es-AR" sz="2000" dirty="0"/>
              <a:t>Reclamos, recursos y acciones </a:t>
            </a:r>
            <a:r>
              <a:rPr lang="es-ES_tradnl" altLang="es-AR" sz="2000" dirty="0">
                <a:solidFill>
                  <a:schemeClr val="bg1"/>
                </a:solidFill>
              </a:rPr>
              <a:t>interrumpen</a:t>
            </a:r>
            <a:r>
              <a:rPr lang="es-ES_tradnl" altLang="es-AR" sz="2000" dirty="0"/>
              <a:t> plazos, incluso prescripción </a:t>
            </a:r>
            <a:r>
              <a:rPr lang="es-ES_tradnl" altLang="es-AR" sz="1800" dirty="0"/>
              <a:t>(1 </a:t>
            </a:r>
            <a:r>
              <a:rPr lang="es-ES_tradnl" altLang="es-AR" sz="1800" i="1" dirty="0"/>
              <a:t>bis</a:t>
            </a:r>
            <a:r>
              <a:rPr lang="es-ES_tradnl" altLang="es-AR" sz="1800" dirty="0"/>
              <a:t>, i</a:t>
            </a:r>
            <a:r>
              <a:rPr lang="es-ES_tradnl" altLang="es-AR" sz="2000" dirty="0"/>
              <a:t>			 		</a:t>
            </a:r>
            <a:endParaRPr lang="es-AR" altLang="es-AR" sz="2000" dirty="0"/>
          </a:p>
        </p:txBody>
      </p:sp>
      <p:sp>
        <p:nvSpPr>
          <p:cNvPr id="6154" name="1 Título">
            <a:extLst>
              <a:ext uri="{FF2B5EF4-FFF2-40B4-BE49-F238E27FC236}">
                <a16:creationId xmlns:a16="http://schemas.microsoft.com/office/drawing/2014/main" id="{BF9D52A8-734C-21A1-4DD8-C11E21704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27916"/>
            <a:ext cx="7772400" cy="863823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s-ES" altLang="es-AR" sz="4000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Novedades en reclamos y recursos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>
            <a:extLst>
              <a:ext uri="{FF2B5EF4-FFF2-40B4-BE49-F238E27FC236}">
                <a16:creationId xmlns:a16="http://schemas.microsoft.com/office/drawing/2014/main" id="{2E27BDF9-CC51-C507-2D2D-40830FB83C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124745"/>
            <a:ext cx="8784976" cy="5617368"/>
          </a:xfrm>
          <a:solidFill>
            <a:schemeClr val="tx2">
              <a:lumMod val="40000"/>
              <a:lumOff val="60000"/>
            </a:schemeClr>
          </a:solidFill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s-ES_tradnl" altLang="es-AR" sz="2400" dirty="0"/>
          </a:p>
          <a:p>
            <a:pPr eaLnBrk="1" hangingPunct="1">
              <a:lnSpc>
                <a:spcPct val="85000"/>
              </a:lnSpc>
              <a:buFont typeface="Wingdings" panose="05000000000000000000" pitchFamily="2" charset="2"/>
              <a:buChar char="ü"/>
            </a:pPr>
            <a:r>
              <a:rPr lang="es-ES_tradnl" altLang="es-AR" sz="2400" dirty="0"/>
              <a:t>Ampliación </a:t>
            </a:r>
            <a:r>
              <a:rPr lang="es-ES_tradnl" altLang="es-AR" sz="2400" dirty="0">
                <a:solidFill>
                  <a:schemeClr val="bg1"/>
                </a:solidFill>
              </a:rPr>
              <a:t>plazos</a:t>
            </a:r>
            <a:r>
              <a:rPr lang="es-ES_tradnl" altLang="es-AR" sz="2400" dirty="0"/>
              <a:t> interposición: </a:t>
            </a:r>
          </a:p>
          <a:p>
            <a:pPr marL="0" indent="0" algn="ctr" eaLnBrk="1" hangingPunct="1">
              <a:lnSpc>
                <a:spcPct val="85000"/>
              </a:lnSpc>
              <a:buNone/>
            </a:pPr>
            <a:r>
              <a:rPr lang="es-ES_tradnl" altLang="es-AR" sz="2400" dirty="0"/>
              <a:t>reposición (20)</a:t>
            </a:r>
          </a:p>
          <a:p>
            <a:pPr marL="0" indent="0" algn="ctr" eaLnBrk="1" hangingPunct="1">
              <a:lnSpc>
                <a:spcPct val="85000"/>
              </a:lnSpc>
              <a:buNone/>
            </a:pPr>
            <a:r>
              <a:rPr lang="es-ES_tradnl" altLang="es-AR" sz="2400" dirty="0">
                <a:ea typeface="+mn-ea"/>
                <a:cs typeface="+mn-cs"/>
              </a:rPr>
              <a:t>jerárquico, alzada,  revisión y </a:t>
            </a:r>
          </a:p>
          <a:p>
            <a:pPr marL="0" indent="0" algn="ctr" eaLnBrk="1" hangingPunct="1">
              <a:lnSpc>
                <a:spcPct val="85000"/>
              </a:lnSpc>
              <a:buNone/>
            </a:pPr>
            <a:r>
              <a:rPr lang="es-ES_tradnl" altLang="es-AR" sz="2400" dirty="0">
                <a:ea typeface="+mn-ea"/>
                <a:cs typeface="+mn-cs"/>
              </a:rPr>
              <a:t>recursos en la ejecución contratos (30)</a:t>
            </a:r>
          </a:p>
          <a:p>
            <a:pPr marL="0" indent="0" algn="ctr" eaLnBrk="1" hangingPunct="1">
              <a:lnSpc>
                <a:spcPct val="85000"/>
              </a:lnSpc>
              <a:buNone/>
            </a:pPr>
            <a:r>
              <a:rPr lang="es-ES_tradnl" altLang="es-AR" sz="2400" dirty="0">
                <a:ea typeface="+mn-ea"/>
                <a:cs typeface="+mn-cs"/>
              </a:rPr>
              <a:t>Caducidad acción art. 25 (180)</a:t>
            </a:r>
          </a:p>
          <a:p>
            <a:pPr marL="0" indent="0" algn="ctr" eaLnBrk="1" hangingPunct="1">
              <a:lnSpc>
                <a:spcPct val="85000"/>
              </a:lnSpc>
              <a:buNone/>
            </a:pPr>
            <a:r>
              <a:rPr lang="es-ES_tradnl" altLang="es-AR" sz="2400" i="1" dirty="0">
                <a:solidFill>
                  <a:srgbClr val="FFFF00"/>
                </a:solidFill>
                <a:ea typeface="+mn-ea"/>
                <a:cs typeface="+mn-cs"/>
              </a:rPr>
              <a:t>Recursos</a:t>
            </a:r>
            <a:r>
              <a:rPr lang="es-ES_tradnl" altLang="es-AR" sz="2400" dirty="0">
                <a:solidFill>
                  <a:srgbClr val="FFFF00"/>
                </a:solidFill>
                <a:ea typeface="+mn-ea"/>
                <a:cs typeface="+mn-cs"/>
              </a:rPr>
              <a:t> </a:t>
            </a:r>
            <a:r>
              <a:rPr lang="es-ES_tradnl" altLang="es-AR" sz="2400" i="1" dirty="0">
                <a:solidFill>
                  <a:srgbClr val="FFFF00"/>
                </a:solidFill>
                <a:ea typeface="+mn-ea"/>
                <a:cs typeface="+mn-cs"/>
              </a:rPr>
              <a:t>directos</a:t>
            </a:r>
            <a:r>
              <a:rPr lang="es-ES_tradnl" altLang="es-AR" sz="2400" dirty="0">
                <a:solidFill>
                  <a:srgbClr val="FFFF00"/>
                </a:solidFill>
                <a:ea typeface="+mn-ea"/>
                <a:cs typeface="+mn-cs"/>
              </a:rPr>
              <a:t> </a:t>
            </a:r>
            <a:r>
              <a:rPr lang="es-ES_tradnl" altLang="es-AR" sz="2400" dirty="0">
                <a:ea typeface="+mn-ea"/>
                <a:cs typeface="+mn-cs"/>
              </a:rPr>
              <a:t>(30)</a:t>
            </a:r>
          </a:p>
          <a:p>
            <a:pPr eaLnBrk="1" hangingPunct="1">
              <a:lnSpc>
                <a:spcPct val="85000"/>
              </a:lnSpc>
              <a:buFont typeface="Wingdings" panose="05000000000000000000" pitchFamily="2" charset="2"/>
              <a:buChar char="ü"/>
            </a:pPr>
            <a:r>
              <a:rPr lang="es-ES_tradnl" altLang="es-AR" sz="2400" dirty="0"/>
              <a:t>Recurso </a:t>
            </a:r>
            <a:r>
              <a:rPr lang="es-ES_tradnl" altLang="es-AR" sz="2400" dirty="0">
                <a:solidFill>
                  <a:schemeClr val="bg1"/>
                </a:solidFill>
              </a:rPr>
              <a:t>revisión</a:t>
            </a:r>
            <a:r>
              <a:rPr lang="es-ES_tradnl" altLang="es-AR" sz="2400" dirty="0"/>
              <a:t>: </a:t>
            </a:r>
            <a:r>
              <a:rPr lang="es-ES_tradnl" altLang="es-AR" sz="2400" i="1" dirty="0"/>
              <a:t>“degradado”</a:t>
            </a:r>
            <a:r>
              <a:rPr lang="es-ES_tradnl" altLang="es-AR" sz="2400" dirty="0"/>
              <a:t> (del 22 ley al 100 decreto)</a:t>
            </a:r>
          </a:p>
          <a:p>
            <a:pPr marL="0" indent="0" eaLnBrk="1" hangingPunct="1">
              <a:lnSpc>
                <a:spcPct val="85000"/>
              </a:lnSpc>
              <a:buNone/>
            </a:pPr>
            <a:r>
              <a:rPr lang="es-ES_tradnl" altLang="es-AR" sz="2400" dirty="0"/>
              <a:t>		          causal contradicciones (aclaratoria del 102)</a:t>
            </a:r>
          </a:p>
          <a:p>
            <a:pPr eaLnBrk="1" hangingPunct="1">
              <a:lnSpc>
                <a:spcPct val="85000"/>
              </a:lnSpc>
              <a:buFont typeface="Wingdings" panose="05000000000000000000" pitchFamily="2" charset="2"/>
              <a:buChar char="ü"/>
            </a:pPr>
            <a:r>
              <a:rPr lang="es-ES_tradnl" altLang="es-AR" sz="2400" dirty="0"/>
              <a:t>Vía </a:t>
            </a:r>
            <a:r>
              <a:rPr lang="es-ES_tradnl" altLang="es-AR" sz="2400" i="1" dirty="0" err="1">
                <a:solidFill>
                  <a:schemeClr val="bg1"/>
                </a:solidFill>
              </a:rPr>
              <a:t>reclamatoria</a:t>
            </a:r>
            <a:r>
              <a:rPr lang="es-ES_tradnl" altLang="es-AR" sz="2400" dirty="0"/>
              <a:t> no excluyente vía </a:t>
            </a:r>
            <a:r>
              <a:rPr lang="es-ES_tradnl" altLang="es-AR" sz="2400" i="1" dirty="0">
                <a:solidFill>
                  <a:schemeClr val="bg1"/>
                </a:solidFill>
              </a:rPr>
              <a:t>recursiva</a:t>
            </a:r>
            <a:r>
              <a:rPr lang="es-ES_tradnl" altLang="es-AR" sz="2400" dirty="0"/>
              <a:t>: </a:t>
            </a:r>
          </a:p>
          <a:p>
            <a:pPr marL="0" indent="0" algn="ctr" eaLnBrk="1" hangingPunct="1">
              <a:lnSpc>
                <a:spcPct val="85000"/>
              </a:lnSpc>
              <a:buNone/>
            </a:pPr>
            <a:r>
              <a:rPr lang="es-ES_tradnl" altLang="es-AR" sz="2400" dirty="0"/>
              <a:t>denegatoria tácita (art. 23, a-</a:t>
            </a:r>
            <a:r>
              <a:rPr lang="es-ES_tradnl" altLang="es-AR" sz="2400" dirty="0" err="1"/>
              <a:t>iii</a:t>
            </a:r>
            <a:r>
              <a:rPr lang="es-ES_tradnl" altLang="es-AR" sz="2400" dirty="0"/>
              <a:t> y c-</a:t>
            </a:r>
            <a:r>
              <a:rPr lang="es-ES_tradnl" altLang="es-AR" sz="2400" dirty="0" err="1"/>
              <a:t>iv</a:t>
            </a:r>
            <a:r>
              <a:rPr lang="es-ES_tradnl" altLang="es-AR" sz="2400" dirty="0"/>
              <a:t>)</a:t>
            </a:r>
          </a:p>
          <a:p>
            <a:pPr marL="0" indent="0" algn="ctr" eaLnBrk="1" hangingPunct="1">
              <a:lnSpc>
                <a:spcPct val="85000"/>
              </a:lnSpc>
              <a:buNone/>
            </a:pPr>
            <a:r>
              <a:rPr lang="es-ES_tradnl" altLang="es-AR" sz="2400" dirty="0"/>
              <a:t>denegatoria reclamo propio (art. 31)</a:t>
            </a:r>
          </a:p>
          <a:p>
            <a:pPr eaLnBrk="1" hangingPunct="1">
              <a:lnSpc>
                <a:spcPct val="85000"/>
              </a:lnSpc>
              <a:buFont typeface="Wingdings" panose="05000000000000000000" pitchFamily="2" charset="2"/>
              <a:buChar char="ü"/>
            </a:pPr>
            <a:r>
              <a:rPr lang="es-ES_tradnl" altLang="es-AR" sz="2400" dirty="0"/>
              <a:t>Impugnaciones </a:t>
            </a:r>
            <a:r>
              <a:rPr lang="es-ES_tradnl" altLang="es-AR" sz="2400" dirty="0">
                <a:solidFill>
                  <a:schemeClr val="bg1"/>
                </a:solidFill>
              </a:rPr>
              <a:t>contractuales</a:t>
            </a:r>
            <a:r>
              <a:rPr lang="es-ES_tradnl" altLang="es-AR" sz="2400" dirty="0"/>
              <a:t>: </a:t>
            </a:r>
          </a:p>
          <a:p>
            <a:pPr marL="0" indent="0" algn="ctr" eaLnBrk="1" hangingPunct="1">
              <a:lnSpc>
                <a:spcPct val="85000"/>
              </a:lnSpc>
              <a:buNone/>
            </a:pPr>
            <a:r>
              <a:rPr lang="es-ES_tradnl" altLang="es-AR" sz="2400" dirty="0"/>
              <a:t>recurrir (30); demanda post extinción: 180 (art. 1 </a:t>
            </a:r>
            <a:r>
              <a:rPr lang="es-ES_tradnl" altLang="es-AR" sz="2400" i="1" dirty="0"/>
              <a:t>bis</a:t>
            </a:r>
            <a:r>
              <a:rPr lang="es-ES_tradnl" altLang="es-AR" sz="2400" dirty="0"/>
              <a:t>, d)</a:t>
            </a:r>
          </a:p>
          <a:p>
            <a:pPr eaLnBrk="1" hangingPunct="1">
              <a:lnSpc>
                <a:spcPct val="85000"/>
              </a:lnSpc>
              <a:buFont typeface="Wingdings" panose="05000000000000000000" pitchFamily="2" charset="2"/>
              <a:buChar char="ü"/>
            </a:pPr>
            <a:endParaRPr lang="es-ES_tradnl" altLang="es-AR" sz="2400" dirty="0"/>
          </a:p>
          <a:p>
            <a:pPr eaLnBrk="1" hangingPunct="1">
              <a:lnSpc>
                <a:spcPct val="85000"/>
              </a:lnSpc>
              <a:buFont typeface="Wingdings" panose="05000000000000000000" pitchFamily="2" charset="2"/>
              <a:buChar char="ü"/>
            </a:pPr>
            <a:endParaRPr lang="es-ES_tradnl" altLang="es-AR" sz="2400" dirty="0"/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s-ES_tradnl" altLang="es-AR" sz="2400" dirty="0"/>
              <a:t>		</a:t>
            </a:r>
            <a:endParaRPr lang="es-AR" altLang="es-AR" sz="2400" dirty="0"/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endParaRPr lang="es-ES_tradnl" altLang="es-AR" sz="2400" b="1" dirty="0"/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s-ES_tradnl" altLang="es-AR" sz="2400" dirty="0"/>
              <a:t>				 				 		</a:t>
            </a:r>
            <a:endParaRPr lang="es-AR" altLang="es-AR" sz="2400" dirty="0"/>
          </a:p>
        </p:txBody>
      </p:sp>
      <p:sp>
        <p:nvSpPr>
          <p:cNvPr id="6154" name="1 Título">
            <a:extLst>
              <a:ext uri="{FF2B5EF4-FFF2-40B4-BE49-F238E27FC236}">
                <a16:creationId xmlns:a16="http://schemas.microsoft.com/office/drawing/2014/main" id="{BF9D52A8-734C-21A1-4DD8-C11E21704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588" y="188913"/>
            <a:ext cx="7772400" cy="863823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s-ES" altLang="es-AR" sz="4000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Novedades en vía recursiva</a:t>
            </a:r>
          </a:p>
        </p:txBody>
      </p:sp>
    </p:spTree>
    <p:extLst>
      <p:ext uri="{BB962C8B-B14F-4D97-AF65-F5344CB8AC3E}">
        <p14:creationId xmlns:p14="http://schemas.microsoft.com/office/powerpoint/2010/main" val="203002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17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17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174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174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7FE99806-C742-89AF-34AA-38E02EC0EB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848600" cy="863600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es-ES_tradnl" altLang="es-AR" sz="4000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REMEDIOS (continuación)</a:t>
            </a:r>
            <a:endParaRPr lang="es-AR" altLang="es-AR" sz="4000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aphicFrame>
        <p:nvGraphicFramePr>
          <p:cNvPr id="120852" name="Group 20">
            <a:extLst>
              <a:ext uri="{FF2B5EF4-FFF2-40B4-BE49-F238E27FC236}">
                <a16:creationId xmlns:a16="http://schemas.microsoft.com/office/drawing/2014/main" id="{D73DDFC3-7221-B6EB-BA88-5EB087E66C81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40893053"/>
              </p:ext>
            </p:extLst>
          </p:nvPr>
        </p:nvGraphicFramePr>
        <p:xfrm>
          <a:off x="684213" y="1916113"/>
          <a:ext cx="7772400" cy="3960812"/>
        </p:xfrm>
        <a:graphic>
          <a:graphicData uri="http://schemas.openxmlformats.org/drawingml/2006/table">
            <a:tbl>
              <a:tblPr/>
              <a:tblGrid>
                <a:gridCol w="388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526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RECLAMOS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Impropio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(arts. 24-a Ley: </a:t>
                      </a:r>
                      <a:r>
                        <a:rPr kumimoji="0" lang="es-ES_tradnl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AAG</a:t>
                      </a:r>
                      <a:r>
                        <a:rPr kumimoji="0" lang="es-ES_tradn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deslinde </a:t>
                      </a:r>
                      <a:r>
                        <a:rPr kumimoji="0" lang="es-ES_tradn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c/recursos del 73 Reglamento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818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Previo</a:t>
                      </a:r>
                      <a:r>
                        <a:rPr kumimoji="0" lang="es-ES_tradnl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(propio)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(arts. 30/32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0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0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E8B7E6BF-F411-4112-65D1-38EDE7D35F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Clr>
                <a:schemeClr val="hlink"/>
              </a:buClr>
              <a:buSzPct val="135000"/>
              <a:buFont typeface="Wingdings" pitchFamily="2" charset="2"/>
              <a:buNone/>
              <a:defRPr/>
            </a:pPr>
            <a:r>
              <a:rPr lang="es-ES_tradnl" sz="3600" dirty="0"/>
              <a:t> </a:t>
            </a:r>
            <a:r>
              <a:rPr lang="es-ES_tradnl" sz="4000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PRESUPUESTOS RECURSOS</a:t>
            </a:r>
            <a:endParaRPr lang="es-AR" sz="4000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AFF413DB-CD3F-6274-A14C-167E32D58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484313"/>
            <a:ext cx="8642350" cy="495520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AutoNum type="arabicParenR"/>
            </a:pPr>
            <a:r>
              <a:rPr lang="es-ES_tradnl" altLang="es-AR" b="1" dirty="0">
                <a:effectLst/>
                <a:latin typeface="Tahoma" panose="020B0604030504040204" pitchFamily="34" charset="0"/>
              </a:rPr>
              <a:t> </a:t>
            </a:r>
            <a:r>
              <a:rPr lang="es-ES_tradnl" altLang="es-AR" b="1" dirty="0">
                <a:solidFill>
                  <a:srgbClr val="C00000"/>
                </a:solidFill>
                <a:effectLst/>
                <a:latin typeface="Tahoma" charset="0"/>
              </a:rPr>
              <a:t>OBJETO</a:t>
            </a:r>
            <a:r>
              <a:rPr lang="es-ES_tradnl" altLang="es-AR" b="1" dirty="0">
                <a:effectLst/>
                <a:latin typeface="Tahoma" panose="020B0604030504040204" pitchFamily="34" charset="0"/>
              </a:rPr>
              <a:t>  	</a:t>
            </a:r>
            <a:r>
              <a:rPr lang="es-ES_tradnl" altLang="es-AR" sz="2800" dirty="0">
                <a:effectLst/>
                <a:latin typeface="Tahoma" panose="020B0604030504040204" pitchFamily="34" charset="0"/>
              </a:rPr>
              <a:t>	</a:t>
            </a:r>
            <a:r>
              <a:rPr lang="es-ES_tradnl" altLang="es-AR" dirty="0">
                <a:effectLst/>
                <a:latin typeface="Tahoma" panose="020B0604030504040204" pitchFamily="34" charset="0"/>
              </a:rPr>
              <a:t>acto administrativo </a:t>
            </a:r>
            <a:r>
              <a:rPr lang="es-ES_tradnl" altLang="es-AR" sz="2000" dirty="0">
                <a:effectLst/>
                <a:latin typeface="Tahoma" panose="020B0604030504040204" pitchFamily="34" charset="0"/>
              </a:rPr>
              <a:t>(art. 73)</a:t>
            </a:r>
          </a:p>
          <a:p>
            <a:pPr eaLnBrk="1" hangingPunct="1">
              <a:buFontTx/>
              <a:buAutoNum type="arabicParenR"/>
            </a:pPr>
            <a:endParaRPr lang="es-ES_tradnl" altLang="es-AR" sz="2000" dirty="0">
              <a:effectLst/>
              <a:latin typeface="Tahoma" panose="020B0604030504040204" pitchFamily="34" charset="0"/>
            </a:endParaRPr>
          </a:p>
          <a:p>
            <a:pPr eaLnBrk="1" hangingPunct="1"/>
            <a:endParaRPr lang="es-ES_tradnl" altLang="es-AR" sz="2000" dirty="0">
              <a:effectLst/>
              <a:latin typeface="Tahoma" panose="020B0604030504040204" pitchFamily="34" charset="0"/>
            </a:endParaRPr>
          </a:p>
          <a:p>
            <a:pPr eaLnBrk="1" hangingPunct="1"/>
            <a:r>
              <a:rPr lang="es-ES_tradnl" altLang="es-AR" dirty="0">
                <a:effectLst/>
                <a:latin typeface="Tahoma" panose="020B0604030504040204" pitchFamily="34" charset="0"/>
              </a:rPr>
              <a:t>				definitivos		jerárquico y alzada</a:t>
            </a:r>
          </a:p>
          <a:p>
            <a:pPr eaLnBrk="1" hangingPunct="1"/>
            <a:r>
              <a:rPr lang="es-ES_tradnl" altLang="es-AR" dirty="0">
                <a:effectLst/>
                <a:latin typeface="Tahoma" panose="020B0604030504040204" pitchFamily="34" charset="0"/>
              </a:rPr>
              <a:t>	Actos	</a:t>
            </a:r>
            <a:r>
              <a:rPr lang="es-ES_tradnl" altLang="es-AR" sz="2800" dirty="0">
                <a:effectLst/>
                <a:latin typeface="Tahoma" panose="020B0604030504040204" pitchFamily="34" charset="0"/>
              </a:rPr>
              <a:t>	</a:t>
            </a:r>
          </a:p>
          <a:p>
            <a:pPr eaLnBrk="1" hangingPunct="1"/>
            <a:r>
              <a:rPr lang="es-ES_tradnl" altLang="es-AR" sz="2800" dirty="0">
                <a:effectLst/>
                <a:latin typeface="Tahoma" panose="020B0604030504040204" pitchFamily="34" charset="0"/>
              </a:rPr>
              <a:t>				</a:t>
            </a:r>
            <a:r>
              <a:rPr lang="es-ES_tradnl" altLang="es-AR" dirty="0">
                <a:effectLst/>
                <a:latin typeface="Tahoma" panose="020B0604030504040204" pitchFamily="34" charset="0"/>
              </a:rPr>
              <a:t>interlocutorios y	</a:t>
            </a:r>
            <a:r>
              <a:rPr lang="es-ES_tradnl" altLang="es-AR" dirty="0">
                <a:effectLst/>
              </a:rPr>
              <a:t> </a:t>
            </a:r>
            <a:r>
              <a:rPr lang="es-ES_tradnl" altLang="es-AR" dirty="0">
                <a:effectLst/>
                <a:latin typeface="Tahoma" panose="020B0604030504040204" pitchFamily="34" charset="0"/>
              </a:rPr>
              <a:t>reposición 					de mero trámite 	 (revocatoria)</a:t>
            </a:r>
            <a:r>
              <a:rPr lang="es-ES_tradnl" altLang="es-AR" dirty="0">
                <a:effectLst/>
              </a:rPr>
              <a:t> </a:t>
            </a:r>
            <a:r>
              <a:rPr lang="es-ES_tradnl" altLang="es-AR" dirty="0">
                <a:effectLst/>
                <a:latin typeface="Tahoma" panose="020B0604030504040204" pitchFamily="34" charset="0"/>
              </a:rPr>
              <a:t>									</a:t>
            </a:r>
          </a:p>
          <a:p>
            <a:pPr eaLnBrk="1" hangingPunct="1"/>
            <a:r>
              <a:rPr lang="es-ES_tradnl" altLang="es-AR" dirty="0">
                <a:effectLst/>
                <a:latin typeface="Tahoma" panose="020B0604030504040204" pitchFamily="34" charset="0"/>
              </a:rPr>
              <a:t>				firmes 		revisión o denuncia 							de ilegitimidad	</a:t>
            </a:r>
            <a:endParaRPr lang="es-ES_tradnl" altLang="es-AR" sz="2000" dirty="0">
              <a:effectLst/>
              <a:latin typeface="Tahoma" panose="020B0604030504040204" pitchFamily="34" charset="0"/>
            </a:endParaRPr>
          </a:p>
          <a:p>
            <a:pPr eaLnBrk="1" hangingPunct="1"/>
            <a:endParaRPr lang="es-ES_tradnl" altLang="es-AR" sz="2000" dirty="0">
              <a:effectLst/>
              <a:latin typeface="Tahoma" panose="020B0604030504040204" pitchFamily="34" charset="0"/>
            </a:endParaRPr>
          </a:p>
          <a:p>
            <a:pPr eaLnBrk="1" hangingPunct="1"/>
            <a:r>
              <a:rPr lang="es-ES_tradnl" altLang="es-AR" dirty="0">
                <a:effectLst/>
              </a:rPr>
              <a:t>	</a:t>
            </a:r>
            <a:r>
              <a:rPr lang="es-ES_tradnl" altLang="es-AR" dirty="0">
                <a:effectLst/>
                <a:latin typeface="Tahoma" panose="020B0604030504040204" pitchFamily="34" charset="0"/>
              </a:rPr>
              <a:t>Excluidos</a:t>
            </a:r>
            <a:r>
              <a:rPr lang="es-ES_tradnl" altLang="es-AR" dirty="0">
                <a:effectLst/>
              </a:rPr>
              <a:t> 		</a:t>
            </a:r>
            <a:r>
              <a:rPr lang="es-ES_tradnl" altLang="es-AR" dirty="0">
                <a:effectLst/>
                <a:latin typeface="Tahoma" panose="020B0604030504040204" pitchFamily="34" charset="0"/>
              </a:rPr>
              <a:t>simples actos </a:t>
            </a:r>
          </a:p>
          <a:p>
            <a:pPr eaLnBrk="1" hangingPunct="1"/>
            <a:r>
              <a:rPr lang="es-ES_tradnl" altLang="es-AR" sz="2800" dirty="0">
                <a:effectLst/>
                <a:latin typeface="Tahoma" panose="020B0604030504040204" pitchFamily="34" charset="0"/>
              </a:rPr>
              <a:t>				</a:t>
            </a:r>
            <a:r>
              <a:rPr lang="es-ES_tradnl" altLang="es-AR" dirty="0">
                <a:effectLst/>
                <a:latin typeface="Tahoma" panose="020B0604030504040204" pitchFamily="34" charset="0"/>
              </a:rPr>
              <a:t>hechos</a:t>
            </a:r>
            <a:endParaRPr lang="es-AR" altLang="es-AR" dirty="0">
              <a:effectLst/>
              <a:latin typeface="Tahoma" panose="020B0604030504040204" pitchFamily="34" charset="0"/>
            </a:endParaRPr>
          </a:p>
        </p:txBody>
      </p:sp>
      <p:sp>
        <p:nvSpPr>
          <p:cNvPr id="122884" name="Line 4">
            <a:extLst>
              <a:ext uri="{FF2B5EF4-FFF2-40B4-BE49-F238E27FC236}">
                <a16:creationId xmlns:a16="http://schemas.microsoft.com/office/drawing/2014/main" id="{C31C924B-D286-19E2-1541-3050453CB087}"/>
              </a:ext>
            </a:extLst>
          </p:cNvPr>
          <p:cNvSpPr>
            <a:spLocks noChangeShapeType="1"/>
          </p:cNvSpPr>
          <p:nvPr/>
        </p:nvSpPr>
        <p:spPr bwMode="auto">
          <a:xfrm>
            <a:off x="2093913" y="5805488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22885" name="Line 5">
            <a:extLst>
              <a:ext uri="{FF2B5EF4-FFF2-40B4-BE49-F238E27FC236}">
                <a16:creationId xmlns:a16="http://schemas.microsoft.com/office/drawing/2014/main" id="{3C5F2B21-822F-77A8-7E74-728FE9AC1E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93913" y="177323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22886" name="Line 6">
            <a:extLst>
              <a:ext uri="{FF2B5EF4-FFF2-40B4-BE49-F238E27FC236}">
                <a16:creationId xmlns:a16="http://schemas.microsoft.com/office/drawing/2014/main" id="{A2E289CD-9CEC-5E22-27BC-067AFDCE4E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47813" y="2852738"/>
            <a:ext cx="14398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s-ES"/>
          </a:p>
        </p:txBody>
      </p:sp>
      <p:sp>
        <p:nvSpPr>
          <p:cNvPr id="122887" name="Line 7">
            <a:extLst>
              <a:ext uri="{FF2B5EF4-FFF2-40B4-BE49-F238E27FC236}">
                <a16:creationId xmlns:a16="http://schemas.microsoft.com/office/drawing/2014/main" id="{54ABBE31-AACE-3BF4-048B-20C1307082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1150" y="3213100"/>
            <a:ext cx="14398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s-ES"/>
          </a:p>
        </p:txBody>
      </p:sp>
      <p:sp>
        <p:nvSpPr>
          <p:cNvPr id="122889" name="Line 9">
            <a:extLst>
              <a:ext uri="{FF2B5EF4-FFF2-40B4-BE49-F238E27FC236}">
                <a16:creationId xmlns:a16="http://schemas.microsoft.com/office/drawing/2014/main" id="{8B71C330-7C6D-86E4-FB80-7675B708462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1150" y="3213100"/>
            <a:ext cx="1439863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s-ES"/>
          </a:p>
        </p:txBody>
      </p:sp>
      <p:sp>
        <p:nvSpPr>
          <p:cNvPr id="122890" name="Line 10">
            <a:extLst>
              <a:ext uri="{FF2B5EF4-FFF2-40B4-BE49-F238E27FC236}">
                <a16:creationId xmlns:a16="http://schemas.microsoft.com/office/drawing/2014/main" id="{C61450AB-7635-3811-DA1D-1638326BC9C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3438" y="2808288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s-ES"/>
          </a:p>
        </p:txBody>
      </p:sp>
      <p:sp>
        <p:nvSpPr>
          <p:cNvPr id="122891" name="Line 11">
            <a:extLst>
              <a:ext uri="{FF2B5EF4-FFF2-40B4-BE49-F238E27FC236}">
                <a16:creationId xmlns:a16="http://schemas.microsoft.com/office/drawing/2014/main" id="{BAF3CD26-0137-D00C-65EF-0E8B71AE823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27650" y="37893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s-ES"/>
          </a:p>
        </p:txBody>
      </p:sp>
      <p:sp>
        <p:nvSpPr>
          <p:cNvPr id="122892" name="Line 12">
            <a:extLst>
              <a:ext uri="{FF2B5EF4-FFF2-40B4-BE49-F238E27FC236}">
                <a16:creationId xmlns:a16="http://schemas.microsoft.com/office/drawing/2014/main" id="{9454065A-E21C-2C1E-796F-0F0E657C72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0663" y="4724400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s-ES"/>
          </a:p>
        </p:txBody>
      </p:sp>
      <p:sp>
        <p:nvSpPr>
          <p:cNvPr id="122893" name="Line 13">
            <a:extLst>
              <a:ext uri="{FF2B5EF4-FFF2-40B4-BE49-F238E27FC236}">
                <a16:creationId xmlns:a16="http://schemas.microsoft.com/office/drawing/2014/main" id="{36349451-1102-426E-32DA-4381FCFF18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93913" y="5805488"/>
            <a:ext cx="719137" cy="411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90A84F98-0140-CF62-9CF7-D2BB6318E1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504" y="130176"/>
            <a:ext cx="8928992" cy="1143000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SzPct val="135000"/>
              <a:buFont typeface="Wingdings" pitchFamily="2" charset="2"/>
              <a:buNone/>
              <a:defRPr/>
            </a:pPr>
            <a:r>
              <a:rPr lang="es-ES_tradnl" sz="3600" dirty="0"/>
              <a:t> </a:t>
            </a:r>
            <a:r>
              <a:rPr lang="es-ES_tradnl" sz="4000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PRESUPUESTOS DE PROCEDENCIA</a:t>
            </a:r>
            <a:endParaRPr lang="es-AR" sz="4000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4213" name="Rectangle 5">
            <a:extLst>
              <a:ext uri="{FF2B5EF4-FFF2-40B4-BE49-F238E27FC236}">
                <a16:creationId xmlns:a16="http://schemas.microsoft.com/office/drawing/2014/main" id="{5E09E402-2429-CC46-1805-350DD0212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484313"/>
            <a:ext cx="8642350" cy="455509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s-ES_tradnl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							</a:t>
            </a:r>
            <a:r>
              <a:rPr lang="es-ES_tradnl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	</a:t>
            </a:r>
            <a:r>
              <a:rPr lang="es-ES_tradnl" dirty="0">
                <a:effectLst/>
                <a:latin typeface="Tahoma" charset="0"/>
              </a:rPr>
              <a:t> </a:t>
            </a:r>
            <a:r>
              <a:rPr lang="es-ES_tradnl" i="1" dirty="0">
                <a:effectLst/>
                <a:latin typeface="Tahoma" charset="0"/>
              </a:rPr>
              <a:t>DS</a:t>
            </a:r>
            <a:r>
              <a:rPr lang="es-ES_tradnl" sz="2000" dirty="0">
                <a:effectLst/>
                <a:latin typeface="Tahoma" charset="0"/>
              </a:rPr>
              <a:t> o </a:t>
            </a:r>
            <a:r>
              <a:rPr lang="es-ES_tradnl" i="1" dirty="0">
                <a:effectLst/>
                <a:latin typeface="Tahoma" charset="0"/>
              </a:rPr>
              <a:t>IJT</a:t>
            </a:r>
            <a:r>
              <a:rPr lang="es-ES_tradnl" sz="2000" i="1" dirty="0">
                <a:effectLst/>
                <a:latin typeface="Tahoma" charset="0"/>
              </a:rPr>
              <a:t> </a:t>
            </a:r>
          </a:p>
          <a:p>
            <a:pPr>
              <a:defRPr/>
            </a:pPr>
            <a:r>
              <a:rPr lang="es-ES_tradnl" sz="2000" b="1" dirty="0">
                <a:solidFill>
                  <a:srgbClr val="C00000"/>
                </a:solidFill>
                <a:effectLst/>
                <a:latin typeface="Tahoma" charset="0"/>
              </a:rPr>
              <a:t>2) </a:t>
            </a:r>
            <a:r>
              <a:rPr lang="es-ES_tradnl" b="1" dirty="0">
                <a:solidFill>
                  <a:srgbClr val="C00000"/>
                </a:solidFill>
                <a:effectLst/>
                <a:latin typeface="Tahoma" charset="0"/>
              </a:rPr>
              <a:t>SUJETOS</a:t>
            </a:r>
            <a:r>
              <a:rPr lang="es-ES_tradnl" sz="2000" b="1" dirty="0">
                <a:solidFill>
                  <a:srgbClr val="C00000"/>
                </a:solidFill>
                <a:effectLst/>
                <a:latin typeface="Tahoma" charset="0"/>
              </a:rPr>
              <a:t> </a:t>
            </a:r>
            <a:r>
              <a:rPr lang="es-ES_tradnl" sz="2800" dirty="0">
                <a:effectLst/>
                <a:latin typeface="Tahoma" charset="0"/>
              </a:rPr>
              <a:t>		</a:t>
            </a:r>
            <a:r>
              <a:rPr lang="es-ES_tradnl" dirty="0">
                <a:effectLst/>
                <a:latin typeface="Tahoma" charset="0"/>
              </a:rPr>
              <a:t>Activo	</a:t>
            </a:r>
            <a:r>
              <a:rPr lang="es-ES_tradnl" sz="2800" dirty="0">
                <a:effectLst/>
                <a:latin typeface="Tahoma" charset="0"/>
              </a:rPr>
              <a:t>	</a:t>
            </a:r>
            <a:r>
              <a:rPr lang="es-ES_tradnl" i="1" dirty="0">
                <a:effectLst/>
                <a:latin typeface="Tahoma" charset="0"/>
              </a:rPr>
              <a:t>legitimación</a:t>
            </a:r>
            <a:r>
              <a:rPr lang="es-ES_tradnl" sz="2000" dirty="0">
                <a:effectLst/>
                <a:latin typeface="Tahoma" charset="0"/>
              </a:rPr>
              <a:t>	 (art. 1 bis, 9, 23 </a:t>
            </a:r>
            <a:r>
              <a:rPr lang="es-ES_tradnl" sz="2000" i="1" dirty="0">
                <a:effectLst/>
                <a:latin typeface="Tahoma" charset="0"/>
              </a:rPr>
              <a:t>				          (capacidad) 	  </a:t>
            </a:r>
            <a:r>
              <a:rPr lang="es-ES_tradnl" sz="2000" dirty="0">
                <a:effectLst/>
                <a:latin typeface="Tahoma" charset="0"/>
              </a:rPr>
              <a:t>y</a:t>
            </a:r>
            <a:r>
              <a:rPr lang="es-ES_tradnl" sz="2000" i="1" dirty="0">
                <a:effectLst/>
                <a:latin typeface="Tahoma" charset="0"/>
              </a:rPr>
              <a:t> </a:t>
            </a:r>
            <a:r>
              <a:rPr lang="es-ES_tradnl" sz="2000" dirty="0">
                <a:effectLst/>
                <a:latin typeface="Tahoma" charset="0"/>
              </a:rPr>
              <a:t>24; DR: 							 	  3, 74, 84)</a:t>
            </a:r>
          </a:p>
          <a:p>
            <a:pPr marL="342900" indent="-342900">
              <a:defRPr/>
            </a:pPr>
            <a:endParaRPr lang="es-ES_tradnl" sz="2000" i="1" dirty="0">
              <a:effectLst/>
              <a:latin typeface="Tahoma" charset="0"/>
            </a:endParaRPr>
          </a:p>
          <a:p>
            <a:pPr marL="342900" indent="-342900">
              <a:defRPr/>
            </a:pPr>
            <a:r>
              <a:rPr lang="es-ES_tradnl" sz="2000" i="1" dirty="0">
                <a:effectLst/>
                <a:latin typeface="Tahoma" charset="0"/>
              </a:rPr>
              <a:t>					 	</a:t>
            </a:r>
            <a:r>
              <a:rPr lang="es-ES_tradnl" dirty="0">
                <a:effectLst/>
                <a:latin typeface="Tahoma" charset="0"/>
              </a:rPr>
              <a:t>afectación </a:t>
            </a:r>
            <a:r>
              <a:rPr lang="es-ES_tradnl" sz="2000" dirty="0">
                <a:effectLst/>
                <a:latin typeface="Tahoma" charset="0"/>
              </a:rPr>
              <a:t>o lesión actual 						(o inminente), cierta y 							sustancial	</a:t>
            </a:r>
          </a:p>
          <a:p>
            <a:pPr marL="342900" indent="-342900">
              <a:defRPr/>
            </a:pPr>
            <a:endParaRPr lang="es-ES_tradnl" dirty="0">
              <a:effectLst/>
              <a:latin typeface="Tahoma" charset="0"/>
            </a:endParaRPr>
          </a:p>
          <a:p>
            <a:pPr marL="342900" indent="-342900">
              <a:defRPr/>
            </a:pPr>
            <a:r>
              <a:rPr lang="es-ES_tradnl" dirty="0">
                <a:effectLst/>
                <a:latin typeface="Tahoma" charset="0"/>
              </a:rPr>
              <a:t>				Órgano 		</a:t>
            </a:r>
            <a:r>
              <a:rPr lang="es-ES_tradnl" sz="2000" dirty="0">
                <a:effectLst/>
                <a:latin typeface="Tahoma" charset="0"/>
              </a:rPr>
              <a:t>Obligado a receptarlo, 				</a:t>
            </a:r>
            <a:r>
              <a:rPr lang="es-ES_tradnl" dirty="0">
                <a:effectLst/>
                <a:latin typeface="Tahoma" charset="0"/>
              </a:rPr>
              <a:t>Administrativo</a:t>
            </a:r>
            <a:r>
              <a:rPr lang="es-ES_tradnl" dirty="0">
                <a:effectLst/>
              </a:rPr>
              <a:t> </a:t>
            </a:r>
            <a:r>
              <a:rPr lang="es-ES_tradnl" sz="2000" dirty="0">
                <a:effectLst/>
                <a:latin typeface="Tahoma" charset="0"/>
              </a:rPr>
              <a:t>	tramitarlo y resolverlo 				</a:t>
            </a:r>
            <a:r>
              <a:rPr lang="es-ES_tradnl" sz="2000" i="1" dirty="0">
                <a:effectLst/>
                <a:latin typeface="Tahoma" charset="0"/>
              </a:rPr>
              <a:t>(competencia) </a:t>
            </a:r>
            <a:r>
              <a:rPr lang="es-ES_tradnl" sz="2000" dirty="0">
                <a:effectLst/>
                <a:latin typeface="Tahoma" charset="0"/>
              </a:rPr>
              <a:t>		</a:t>
            </a:r>
            <a:r>
              <a:rPr lang="es-ES_tradnl" sz="1800" dirty="0">
                <a:effectLst/>
                <a:latin typeface="Tahoma" charset="0"/>
              </a:rPr>
              <a:t>(arts. citados)</a:t>
            </a:r>
          </a:p>
          <a:p>
            <a:pPr marL="342900" indent="-342900">
              <a:defRPr/>
            </a:pPr>
            <a:r>
              <a:rPr lang="es-ES_tradnl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				</a:t>
            </a:r>
            <a:endParaRPr lang="es-AR" sz="1800" dirty="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94214" name="Line 6">
            <a:extLst>
              <a:ext uri="{FF2B5EF4-FFF2-40B4-BE49-F238E27FC236}">
                <a16:creationId xmlns:a16="http://schemas.microsoft.com/office/drawing/2014/main" id="{4DE23FAC-0590-CC07-4A7A-FA37D06FD60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7175" y="2205038"/>
            <a:ext cx="649288" cy="1284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4217" name="Line 9">
            <a:extLst>
              <a:ext uri="{FF2B5EF4-FFF2-40B4-BE49-F238E27FC236}">
                <a16:creationId xmlns:a16="http://schemas.microsoft.com/office/drawing/2014/main" id="{B5832236-BCB7-5AD0-455B-B233043884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7175" y="2205038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4219" name="Line 11">
            <a:extLst>
              <a:ext uri="{FF2B5EF4-FFF2-40B4-BE49-F238E27FC236}">
                <a16:creationId xmlns:a16="http://schemas.microsoft.com/office/drawing/2014/main" id="{F9109D0D-4E31-2EB4-B834-5032F3AA974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51038" y="2365840"/>
            <a:ext cx="1038225" cy="2473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4220" name="Line 12">
            <a:extLst>
              <a:ext uri="{FF2B5EF4-FFF2-40B4-BE49-F238E27FC236}">
                <a16:creationId xmlns:a16="http://schemas.microsoft.com/office/drawing/2014/main" id="{8E741D8A-B863-9350-2EE0-0EA019AE25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5513" y="2184669"/>
            <a:ext cx="793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4225" name="AutoShape 17">
            <a:extLst>
              <a:ext uri="{FF2B5EF4-FFF2-40B4-BE49-F238E27FC236}">
                <a16:creationId xmlns:a16="http://schemas.microsoft.com/office/drawing/2014/main" id="{A4FED849-36E2-3967-1132-C852C705F28C}"/>
              </a:ext>
            </a:extLst>
          </p:cNvPr>
          <p:cNvSpPr>
            <a:spLocks/>
          </p:cNvSpPr>
          <p:nvPr/>
        </p:nvSpPr>
        <p:spPr bwMode="auto">
          <a:xfrm>
            <a:off x="6542088" y="1557049"/>
            <a:ext cx="175154" cy="1617582"/>
          </a:xfrm>
          <a:prstGeom prst="leftBrace">
            <a:avLst>
              <a:gd name="adj1" fmla="val 201665"/>
              <a:gd name="adj2" fmla="val 50000"/>
            </a:avLst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94227" name="AutoShape 19">
            <a:extLst>
              <a:ext uri="{FF2B5EF4-FFF2-40B4-BE49-F238E27FC236}">
                <a16:creationId xmlns:a16="http://schemas.microsoft.com/office/drawing/2014/main" id="{88C3E49B-BFCB-6C9C-3811-76CFAFE854D3}"/>
              </a:ext>
            </a:extLst>
          </p:cNvPr>
          <p:cNvSpPr>
            <a:spLocks/>
          </p:cNvSpPr>
          <p:nvPr/>
        </p:nvSpPr>
        <p:spPr bwMode="auto">
          <a:xfrm>
            <a:off x="5220072" y="4509120"/>
            <a:ext cx="216024" cy="1367308"/>
          </a:xfrm>
          <a:prstGeom prst="leftBrace">
            <a:avLst>
              <a:gd name="adj1" fmla="val 151112"/>
              <a:gd name="adj2" fmla="val 50000"/>
            </a:avLst>
          </a:prstGeom>
          <a:solidFill>
            <a:srgbClr val="FFFF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4AC1D3C-4C3F-5599-A7B2-D19794A4A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30175"/>
            <a:ext cx="8642350" cy="114300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buClr>
                <a:schemeClr val="hlink"/>
              </a:buClr>
              <a:buSzPct val="135000"/>
              <a:buFont typeface="Wingdings" pitchFamily="2" charset="2"/>
              <a:buNone/>
              <a:defRPr/>
            </a:pPr>
            <a:r>
              <a:rPr lang="es-ES_tradnl" sz="3600" kern="0"/>
              <a:t> </a:t>
            </a:r>
            <a:r>
              <a:rPr lang="es-ES_tradnl" sz="4000"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PRESUPUESTOS RECURSOS</a:t>
            </a:r>
            <a:endParaRPr lang="es-AR" sz="4000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3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A8B7D638-F96C-302A-0B9A-0CA55B8964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80232"/>
            <a:ext cx="7772400" cy="896938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buClr>
                <a:schemeClr val="hlink"/>
              </a:buClr>
              <a:buSzPct val="135000"/>
              <a:buFont typeface="Wingdings" pitchFamily="2" charset="2"/>
              <a:buNone/>
              <a:defRPr/>
            </a:pPr>
            <a:r>
              <a:rPr lang="es-ES_tradnl" sz="3200" dirty="0"/>
              <a:t> </a:t>
            </a:r>
            <a:r>
              <a:rPr lang="es-ES_tradnl" sz="4000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EFECTOS SUSTANCIALES</a:t>
            </a:r>
            <a:endParaRPr lang="es-AR" sz="4000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6261" name="Rectangle 5">
            <a:extLst>
              <a:ext uri="{FF2B5EF4-FFF2-40B4-BE49-F238E27FC236}">
                <a16:creationId xmlns:a16="http://schemas.microsoft.com/office/drawing/2014/main" id="{3C179D67-9DB0-FD8C-6826-7DCCF5145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772816"/>
            <a:ext cx="8642350" cy="470898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_tradnl" altLang="es-AR" sz="2800" dirty="0">
                <a:effectLst/>
                <a:latin typeface="Tahoma" panose="020B0604030504040204" pitchFamily="34" charset="0"/>
              </a:rPr>
              <a:t>1) </a:t>
            </a:r>
            <a:r>
              <a:rPr lang="es-ES_tradnl" altLang="es-AR" sz="2800" b="1" dirty="0">
                <a:effectLst/>
                <a:latin typeface="Tahoma" panose="020B0604030504040204" pitchFamily="34" charset="0"/>
              </a:rPr>
              <a:t>Suspensión</a:t>
            </a:r>
            <a:r>
              <a:rPr lang="es-ES_tradnl" altLang="es-AR" sz="2800" dirty="0">
                <a:effectLst/>
                <a:latin typeface="Tahoma" panose="020B0604030504040204" pitchFamily="34" charset="0"/>
              </a:rPr>
              <a:t> </a:t>
            </a:r>
            <a:r>
              <a:rPr lang="es-ES_tradnl" altLang="es-AR" sz="2800" b="1" dirty="0">
                <a:effectLst/>
                <a:latin typeface="Tahoma" panose="020B0604030504040204" pitchFamily="34" charset="0"/>
              </a:rPr>
              <a:t>ejecución</a:t>
            </a:r>
            <a:r>
              <a:rPr lang="es-ES_tradnl" altLang="es-AR" sz="2800" dirty="0">
                <a:effectLst/>
                <a:latin typeface="Tahoma" panose="020B0604030504040204" pitchFamily="34" charset="0"/>
              </a:rPr>
              <a:t> </a:t>
            </a:r>
            <a:r>
              <a:rPr lang="es-ES_tradnl" altLang="es-AR" sz="2800" b="1" dirty="0">
                <a:effectLst/>
                <a:latin typeface="Tahoma" panose="020B0604030504040204" pitchFamily="34" charset="0"/>
              </a:rPr>
              <a:t>del acto </a:t>
            </a:r>
            <a:r>
              <a:rPr lang="es-ES_tradnl" altLang="es-AR" sz="2000" dirty="0">
                <a:effectLst/>
                <a:latin typeface="Tahoma" panose="020B0604030504040204" pitchFamily="34" charset="0"/>
              </a:rPr>
              <a:t>(art. 12)</a:t>
            </a:r>
          </a:p>
          <a:p>
            <a:pPr eaLnBrk="1" hangingPunct="1"/>
            <a:endParaRPr lang="es-ES_tradnl" altLang="es-AR" sz="2000" dirty="0">
              <a:effectLst/>
              <a:latin typeface="Tahoma" panose="020B0604030504040204" pitchFamily="34" charset="0"/>
            </a:endParaRPr>
          </a:p>
          <a:p>
            <a:pPr eaLnBrk="1" hangingPunct="1"/>
            <a:r>
              <a:rPr lang="es-ES_tradnl" altLang="es-AR" dirty="0">
                <a:effectLst/>
                <a:latin typeface="Tahoma" panose="020B0604030504040204" pitchFamily="34" charset="0"/>
              </a:rPr>
              <a:t>     Regla general	     no suspensión </a:t>
            </a:r>
            <a:r>
              <a:rPr lang="es-ES_tradnl" altLang="es-AR" sz="2000" dirty="0">
                <a:effectLst/>
                <a:latin typeface="Tahoma" panose="020B0604030504040204" pitchFamily="34" charset="0"/>
              </a:rPr>
              <a:t>(prohibición estable: 17-2º)</a:t>
            </a:r>
            <a:endParaRPr lang="es-ES_tradnl" altLang="es-AR" dirty="0">
              <a:effectLst/>
              <a:latin typeface="Tahoma" panose="020B0604030504040204" pitchFamily="34" charset="0"/>
            </a:endParaRPr>
          </a:p>
          <a:p>
            <a:pPr eaLnBrk="1" hangingPunct="1"/>
            <a:endParaRPr lang="es-ES_tradnl" altLang="es-AR" dirty="0">
              <a:effectLst/>
              <a:latin typeface="Tahoma" panose="020B0604030504040204" pitchFamily="34" charset="0"/>
            </a:endParaRPr>
          </a:p>
          <a:p>
            <a:pPr eaLnBrk="1" hangingPunct="1"/>
            <a:r>
              <a:rPr lang="es-ES_tradnl" altLang="es-AR" dirty="0">
                <a:effectLst/>
                <a:latin typeface="Tahoma" panose="020B0604030504040204" pitchFamily="34" charset="0"/>
              </a:rPr>
              <a:t>						</a:t>
            </a:r>
            <a:r>
              <a:rPr lang="es-ES_tradnl" altLang="es-AR" b="1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-</a:t>
            </a:r>
            <a:r>
              <a:rPr lang="es-ES_tradnl" altLang="es-AR" dirty="0">
                <a:effectLst/>
                <a:latin typeface="Tahoma" panose="020B0604030504040204" pitchFamily="34" charset="0"/>
              </a:rPr>
              <a:t> </a:t>
            </a:r>
            <a:r>
              <a:rPr lang="es-ES_tradnl" altLang="es-AR" sz="2000" dirty="0">
                <a:effectLst/>
                <a:latin typeface="Tahoma" panose="020B0604030504040204" pitchFamily="34" charset="0"/>
              </a:rPr>
              <a:t>no ejecutorio </a:t>
            </a:r>
            <a:r>
              <a:rPr lang="es-ES_tradnl" altLang="es-AR" sz="1800" dirty="0">
                <a:effectLst/>
                <a:latin typeface="Tahoma" panose="020B0604030504040204" pitchFamily="34" charset="0"/>
              </a:rPr>
              <a:t>(12-2º)</a:t>
            </a:r>
            <a:endParaRPr lang="es-ES_tradnl" altLang="es-AR" dirty="0">
              <a:effectLst/>
              <a:latin typeface="Tahoma" panose="020B0604030504040204" pitchFamily="34" charset="0"/>
            </a:endParaRPr>
          </a:p>
          <a:p>
            <a:pPr eaLnBrk="1" hangingPunct="1"/>
            <a:r>
              <a:rPr lang="es-ES_tradnl" altLang="es-AR" dirty="0">
                <a:effectLst/>
                <a:latin typeface="Tahoma" panose="020B0604030504040204" pitchFamily="34" charset="0"/>
              </a:rPr>
              <a:t>						</a:t>
            </a:r>
            <a:r>
              <a:rPr lang="es-ES_tradnl" altLang="es-AR" sz="2800" b="1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-</a:t>
            </a:r>
            <a:r>
              <a:rPr lang="es-ES_tradnl" altLang="es-AR" sz="2800" b="1" dirty="0">
                <a:effectLst/>
                <a:latin typeface="Tahoma" panose="020B0604030504040204" pitchFamily="34" charset="0"/>
              </a:rPr>
              <a:t> </a:t>
            </a:r>
            <a:r>
              <a:rPr lang="es-ES_tradnl" altLang="es-AR" sz="2000" dirty="0">
                <a:effectLst/>
                <a:latin typeface="Tahoma" panose="020B0604030504040204" pitchFamily="34" charset="0"/>
              </a:rPr>
              <a:t>verosimilitud 		 	</a:t>
            </a:r>
            <a:r>
              <a:rPr lang="es-ES_tradnl" altLang="es-AR" dirty="0">
                <a:effectLst/>
                <a:latin typeface="Tahoma" panose="020B0604030504040204" pitchFamily="34" charset="0"/>
              </a:rPr>
              <a:t>Excepciones</a:t>
            </a:r>
            <a:r>
              <a:rPr lang="es-ES_tradnl" altLang="es-AR" sz="2000" dirty="0">
                <a:effectLst/>
                <a:latin typeface="Tahoma" panose="020B0604030504040204" pitchFamily="34" charset="0"/>
              </a:rPr>
              <a:t> 		</a:t>
            </a:r>
            <a:r>
              <a:rPr lang="es-ES_tradnl" altLang="es-AR" dirty="0">
                <a:effectLst/>
                <a:latin typeface="Tahoma" panose="020B0604030504040204" pitchFamily="34" charset="0"/>
              </a:rPr>
              <a:t>suspensión</a:t>
            </a:r>
            <a:r>
              <a:rPr lang="es-ES_tradnl" altLang="es-AR" sz="2000" dirty="0">
                <a:effectLst/>
                <a:latin typeface="Tahoma" panose="020B0604030504040204" pitchFamily="34" charset="0"/>
              </a:rPr>
              <a:t> 	nulidad ostensible </a:t>
            </a:r>
            <a:r>
              <a:rPr lang="es-ES_tradnl" altLang="es-AR" sz="1800" dirty="0">
                <a:effectLst/>
                <a:latin typeface="Tahoma" panose="020B0604030504040204" pitchFamily="34" charset="0"/>
              </a:rPr>
              <a:t>(12-3º)</a:t>
            </a:r>
          </a:p>
          <a:p>
            <a:pPr eaLnBrk="1" hangingPunct="1"/>
            <a:r>
              <a:rPr lang="es-ES_tradnl" altLang="es-AR" dirty="0">
                <a:effectLst/>
              </a:rPr>
              <a:t>					 </a:t>
            </a:r>
            <a:r>
              <a:rPr lang="es-ES_tradnl" altLang="es-AR" dirty="0">
                <a:effectLst/>
                <a:latin typeface="Tahoma" panose="020B0604030504040204" pitchFamily="34" charset="0"/>
              </a:rPr>
              <a:t>	</a:t>
            </a:r>
            <a:r>
              <a:rPr lang="es-ES_tradnl" altLang="es-AR" sz="2800" b="1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-</a:t>
            </a:r>
            <a:r>
              <a:rPr lang="es-ES_tradnl" altLang="es-AR" sz="2800" b="1" dirty="0">
                <a:effectLst/>
                <a:latin typeface="Tahoma" panose="020B0604030504040204" pitchFamily="34" charset="0"/>
              </a:rPr>
              <a:t> </a:t>
            </a:r>
            <a:r>
              <a:rPr lang="es-ES_tradnl" altLang="es-AR" sz="2000" dirty="0">
                <a:effectLst/>
                <a:latin typeface="Tahoma" panose="020B0604030504040204" pitchFamily="34" charset="0"/>
              </a:rPr>
              <a:t>evitar daño mayor</a:t>
            </a:r>
            <a:endParaRPr lang="es-ES_tradnl" altLang="es-AR" dirty="0">
              <a:effectLst/>
              <a:latin typeface="Tahoma" panose="020B0604030504040204" pitchFamily="34" charset="0"/>
            </a:endParaRPr>
          </a:p>
          <a:p>
            <a:pPr eaLnBrk="1" hangingPunct="1"/>
            <a:r>
              <a:rPr lang="es-ES_tradnl" altLang="es-AR" dirty="0">
                <a:effectLst/>
                <a:latin typeface="Tahoma" panose="020B0604030504040204" pitchFamily="34" charset="0"/>
              </a:rPr>
              <a:t>						</a:t>
            </a:r>
            <a:r>
              <a:rPr lang="es-ES_tradnl" altLang="es-AR" sz="2800" b="1" dirty="0">
                <a:solidFill>
                  <a:schemeClr val="bg1"/>
                </a:solidFill>
                <a:effectLst/>
                <a:latin typeface="Tahoma" panose="020B0604030504040204" pitchFamily="34" charset="0"/>
              </a:rPr>
              <a:t>-</a:t>
            </a:r>
            <a:r>
              <a:rPr lang="es-ES_tradnl" altLang="es-AR" sz="2800" b="1" dirty="0">
                <a:effectLst/>
                <a:latin typeface="Tahoma" panose="020B0604030504040204" pitchFamily="34" charset="0"/>
              </a:rPr>
              <a:t> </a:t>
            </a:r>
            <a:r>
              <a:rPr lang="es-ES_tradnl" altLang="es-AR" sz="2000" dirty="0">
                <a:effectLst/>
                <a:latin typeface="Tahoma" panose="020B0604030504040204" pitchFamily="34" charset="0"/>
              </a:rPr>
              <a:t>interés público</a:t>
            </a:r>
          </a:p>
          <a:p>
            <a:pPr eaLnBrk="1" hangingPunct="1"/>
            <a:endParaRPr lang="es-ES_tradnl" altLang="es-AR" dirty="0">
              <a:effectLst/>
              <a:latin typeface="Tahoma" panose="020B0604030504040204" pitchFamily="34" charset="0"/>
            </a:endParaRPr>
          </a:p>
          <a:p>
            <a:pPr eaLnBrk="1" hangingPunct="1"/>
            <a:r>
              <a:rPr lang="es-ES_tradnl" altLang="es-AR" sz="2800" dirty="0">
                <a:effectLst/>
                <a:latin typeface="Tahoma" panose="020B0604030504040204" pitchFamily="34" charset="0"/>
              </a:rPr>
              <a:t>2) </a:t>
            </a:r>
            <a:r>
              <a:rPr lang="es-ES_tradnl" altLang="es-AR" sz="2800" b="1" dirty="0">
                <a:effectLst/>
                <a:latin typeface="Tahoma" panose="020B0604030504040204" pitchFamily="34" charset="0"/>
              </a:rPr>
              <a:t>Potestad revocatoria: </a:t>
            </a:r>
            <a:r>
              <a:rPr lang="es-ES_tradnl" altLang="es-AR" sz="2000" i="1" dirty="0">
                <a:effectLst/>
                <a:latin typeface="Tahoma" panose="020B0604030504040204" pitchFamily="34" charset="0"/>
              </a:rPr>
              <a:t>rogada</a:t>
            </a:r>
            <a:r>
              <a:rPr lang="es-ES_tradnl" altLang="es-AR" sz="2000" dirty="0">
                <a:effectLst/>
                <a:latin typeface="Tahoma" panose="020B0604030504040204" pitchFamily="34" charset="0"/>
              </a:rPr>
              <a:t> u </a:t>
            </a:r>
            <a:r>
              <a:rPr lang="es-ES_tradnl" altLang="es-AR" sz="2000" i="1" dirty="0">
                <a:effectLst/>
                <a:latin typeface="Tahoma" panose="020B0604030504040204" pitchFamily="34" charset="0"/>
              </a:rPr>
              <a:t>oficiosa</a:t>
            </a:r>
            <a:r>
              <a:rPr lang="es-ES_tradnl" altLang="es-AR" sz="2000" dirty="0">
                <a:effectLst/>
                <a:latin typeface="Tahoma" panose="020B0604030504040204" pitchFamily="34" charset="0"/>
              </a:rPr>
              <a:t> y </a:t>
            </a:r>
            <a:r>
              <a:rPr lang="es-ES_tradnl" altLang="es-AR" sz="2000" i="1" dirty="0">
                <a:effectLst/>
                <a:latin typeface="Tahoma" panose="020B0604030504040204" pitchFamily="34" charset="0"/>
              </a:rPr>
              <a:t>fundada</a:t>
            </a:r>
          </a:p>
          <a:p>
            <a:pPr eaLnBrk="1" hangingPunct="1"/>
            <a:endParaRPr lang="es-AR" altLang="es-AR" sz="2000" i="1" dirty="0">
              <a:effectLst/>
              <a:latin typeface="Tahoma" panose="020B0604030504040204" pitchFamily="34" charset="0"/>
            </a:endParaRPr>
          </a:p>
        </p:txBody>
      </p:sp>
      <p:sp>
        <p:nvSpPr>
          <p:cNvPr id="96262" name="Line 6">
            <a:extLst>
              <a:ext uri="{FF2B5EF4-FFF2-40B4-BE49-F238E27FC236}">
                <a16:creationId xmlns:a16="http://schemas.microsoft.com/office/drawing/2014/main" id="{4CD42E8F-D012-26D5-7944-B8198BB56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2750" y="2852936"/>
            <a:ext cx="490364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6263" name="Line 7">
            <a:extLst>
              <a:ext uri="{FF2B5EF4-FFF2-40B4-BE49-F238E27FC236}">
                <a16:creationId xmlns:a16="http://schemas.microsoft.com/office/drawing/2014/main" id="{CB115638-A784-9191-328A-B5CF8E287D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3678" y="4365104"/>
            <a:ext cx="850032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Título">
            <a:extLst>
              <a:ext uri="{FF2B5EF4-FFF2-40B4-BE49-F238E27FC236}">
                <a16:creationId xmlns:a16="http://schemas.microsoft.com/office/drawing/2014/main" id="{6A87CDD9-533A-B3E7-DB7A-263476E85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335" y="116632"/>
            <a:ext cx="8569325" cy="905696"/>
          </a:xfrm>
          <a:solidFill>
            <a:schemeClr val="accent2">
              <a:lumMod val="60000"/>
              <a:lumOff val="40000"/>
            </a:schemeClr>
          </a:solidFill>
        </p:spPr>
        <p:txBody>
          <a:bodyPr tIns="46037" bIns="46037" anchor="ctr">
            <a:spAutoFit/>
          </a:bodyPr>
          <a:lstStyle/>
          <a:p>
            <a:pPr>
              <a:lnSpc>
                <a:spcPct val="150000"/>
              </a:lnSpc>
              <a:tabLst>
                <a:tab pos="-914400" algn="l"/>
                <a:tab pos="-457200" algn="l"/>
                <a:tab pos="457200" algn="l"/>
                <a:tab pos="863600" algn="ctr"/>
                <a:tab pos="914400" algn="l"/>
                <a:tab pos="1371600" algn="l"/>
                <a:tab pos="1828800" algn="l"/>
                <a:tab pos="2144713" algn="l"/>
                <a:tab pos="2743200" algn="l"/>
                <a:tab pos="2936875" algn="l"/>
                <a:tab pos="3044825" algn="l"/>
                <a:tab pos="3332163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s-ES" altLang="es-AR" sz="4000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Suspensión ejecución administrativa</a:t>
            </a:r>
          </a:p>
        </p:txBody>
      </p:sp>
      <p:sp>
        <p:nvSpPr>
          <p:cNvPr id="4" name="3 Marcador de contenido">
            <a:extLst>
              <a:ext uri="{FF2B5EF4-FFF2-40B4-BE49-F238E27FC236}">
                <a16:creationId xmlns:a16="http://schemas.microsoft.com/office/drawing/2014/main" id="{C52AA2E4-8B64-9ABA-9002-E6AEB43EE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3047" y="1124744"/>
            <a:ext cx="8857903" cy="5509200"/>
          </a:xfr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es-ES" altLang="es-AR" sz="2000" dirty="0"/>
              <a:t>Art. 12: El acto administrativo goza de presunción de legitimidad; su fuerza ejecutoria faculta a la Administración a ponerlo en práctica por sus propios medios, </a:t>
            </a:r>
            <a:r>
              <a:rPr lang="es-ES" altLang="es-AR" sz="2000" dirty="0">
                <a:solidFill>
                  <a:schemeClr val="bg1"/>
                </a:solidFill>
              </a:rPr>
              <a:t>a menos que la ley o la naturaleza del acto </a:t>
            </a:r>
            <a:r>
              <a:rPr lang="es-ES" altLang="es-AR" sz="2000" dirty="0"/>
              <a:t>exigieren la intervención judicial.</a:t>
            </a:r>
          </a:p>
          <a:p>
            <a:pPr marL="0" indent="0" algn="just">
              <a:buNone/>
            </a:pPr>
            <a:r>
              <a:rPr lang="es-ES" altLang="es-AR" sz="2000" dirty="0">
                <a:solidFill>
                  <a:srgbClr val="C00000"/>
                </a:solidFill>
              </a:rPr>
              <a:t>La Administración sólo podrá utilizar la fuerza contra la persona o sus bienes, sin intervención judicial, cuando deba protegerse el orden público, el dominio público o tierras fiscales de propiedad del Estado nacional, incautarse bienes muebles peligrosos para la seguridad o salubridad de la población o, en el caso de las Fuerzas Policiales o de Seguridad, ante la comisión de delitos flagrantes.</a:t>
            </a:r>
          </a:p>
          <a:p>
            <a:pPr marL="0" indent="0" algn="just">
              <a:buNone/>
            </a:pPr>
            <a:r>
              <a:rPr lang="es-ES" altLang="es-AR" sz="2000" dirty="0"/>
              <a:t>Los recursos que interpongan los administrados contra los actos administrativos no suspenderán su ejecución y efectos, salvo norma expresa que disponga lo contrario. Sin embargo, la Administración podrá, de oficio o a pedido de parte y mediante resolución fundada, suspender la ejecución por razones de interés público, </a:t>
            </a:r>
            <a:r>
              <a:rPr lang="es-ES" altLang="es-AR" sz="2000" dirty="0">
                <a:solidFill>
                  <a:srgbClr val="C00000"/>
                </a:solidFill>
              </a:rPr>
              <a:t>cuando la ejecución del acto traiga aparejados mayores perjuicios que su suspensión</a:t>
            </a:r>
            <a:r>
              <a:rPr lang="es-ES" altLang="es-AR" sz="2000" dirty="0"/>
              <a:t> o cuando se alegare fundadamente una nulidad ostensible y absoluta.</a:t>
            </a:r>
          </a:p>
          <a:p>
            <a:pPr marL="0" indent="0" algn="just">
              <a:buNone/>
            </a:pPr>
            <a:r>
              <a:rPr lang="es-ES" altLang="es-AR" sz="2000" dirty="0"/>
              <a:t>Art. 17-2º: </a:t>
            </a:r>
            <a:r>
              <a:rPr lang="es-ES" altLang="es-AR" sz="2000" dirty="0">
                <a:solidFill>
                  <a:srgbClr val="C00000"/>
                </a:solidFill>
              </a:rPr>
              <a:t>No podrán suspenderse en sede administrativa los efectos de los actos administrativos que se consideren afectados de nulidad absoluta cuando no se admita su revocación en dicha sede.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25E039BC-354D-E5BC-3592-52AF8DF13A48}"/>
              </a:ext>
            </a:extLst>
          </p:cNvPr>
          <p:cNvSpPr txBox="1"/>
          <p:nvPr/>
        </p:nvSpPr>
        <p:spPr>
          <a:xfrm>
            <a:off x="827584" y="2492896"/>
            <a:ext cx="777686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>
                <a:solidFill>
                  <a:srgbClr val="FFFF00"/>
                </a:solidFill>
              </a:rPr>
              <a:t>Y si todavía sigue allí…</a:t>
            </a:r>
          </a:p>
          <a:p>
            <a:endParaRPr lang="es-ES" i="1" dirty="0">
              <a:solidFill>
                <a:schemeClr val="bg1"/>
              </a:solidFill>
            </a:endParaRPr>
          </a:p>
          <a:p>
            <a:pPr algn="r"/>
            <a:endParaRPr lang="es-ES" i="1" dirty="0">
              <a:solidFill>
                <a:schemeClr val="bg1"/>
              </a:solidFill>
            </a:endParaRPr>
          </a:p>
          <a:p>
            <a:pPr algn="r"/>
            <a:endParaRPr lang="es-ES" i="1" dirty="0">
              <a:solidFill>
                <a:schemeClr val="bg1"/>
              </a:solidFill>
            </a:endParaRPr>
          </a:p>
          <a:p>
            <a:pPr algn="r"/>
            <a:endParaRPr lang="es-ES" i="1" dirty="0">
              <a:solidFill>
                <a:schemeClr val="bg1"/>
              </a:solidFill>
            </a:endParaRPr>
          </a:p>
          <a:p>
            <a:pPr algn="r"/>
            <a:r>
              <a:rPr lang="es-ES" sz="3600" i="1" dirty="0">
                <a:solidFill>
                  <a:srgbClr val="FF0000"/>
                </a:solidFill>
              </a:rPr>
              <a:t>¡muchas gracias por su atención!</a:t>
            </a:r>
            <a:endParaRPr lang="es-AR" sz="3600" i="1" dirty="0">
              <a:solidFill>
                <a:srgbClr val="FF0000"/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B7D5DC8-A0FA-F04B-F5A5-F29D934DB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6484" y="1044677"/>
            <a:ext cx="3240360" cy="2896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347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7" name="Rectangle 9">
            <a:extLst>
              <a:ext uri="{FF2B5EF4-FFF2-40B4-BE49-F238E27FC236}">
                <a16:creationId xmlns:a16="http://schemas.microsoft.com/office/drawing/2014/main" id="{2821157C-229D-70AC-F2AC-16CCEAC23C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15889"/>
            <a:ext cx="7772400" cy="1008856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es-ES_tradnl" altLang="es-AR" sz="4000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PRINCIPIOS </a:t>
            </a:r>
            <a:r>
              <a:rPr lang="es-ES_tradnl" altLang="es-AR" sz="4000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en la Reforma</a:t>
            </a:r>
            <a:endParaRPr lang="es-AR" altLang="es-AR" sz="4000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778" name="Rectangle 10">
            <a:extLst>
              <a:ext uri="{FF2B5EF4-FFF2-40B4-BE49-F238E27FC236}">
                <a16:creationId xmlns:a16="http://schemas.microsoft.com/office/drawing/2014/main" id="{7B807B4F-0E18-4BE2-0C00-6295B5A97C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473700"/>
          </a:xfrm>
          <a:solidFill>
            <a:schemeClr val="tx2">
              <a:lumMod val="40000"/>
              <a:lumOff val="60000"/>
            </a:schemeClr>
          </a:solidFill>
        </p:spPr>
        <p:txBody>
          <a:bodyPr anchor="ctr"/>
          <a:lstStyle/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b="1" dirty="0">
                <a:solidFill>
                  <a:srgbClr val="FFFF00"/>
                </a:solidFill>
              </a:rPr>
              <a:t>Reglamentan</a:t>
            </a:r>
            <a:r>
              <a:rPr lang="es-ES_tradnl" dirty="0"/>
              <a:t> </a:t>
            </a:r>
          </a:p>
          <a:p>
            <a:pPr eaLnBrk="1" hangingPunct="1">
              <a:defRPr/>
            </a:pPr>
            <a:r>
              <a:rPr lang="es-ES_tradnl" b="1" dirty="0"/>
              <a:t>CN, </a:t>
            </a:r>
            <a:r>
              <a:rPr lang="es-ES_tradnl" sz="2800" b="1" dirty="0"/>
              <a:t>art. 14: </a:t>
            </a:r>
            <a:r>
              <a:rPr lang="es-ES_tradnl" sz="2800" dirty="0"/>
              <a:t>“</a:t>
            </a:r>
            <a:r>
              <a:rPr lang="es-ES_tradnl" sz="2800" i="1" dirty="0"/>
              <a:t>de peticionar a las autoridades</a:t>
            </a:r>
            <a:r>
              <a:rPr lang="es-ES_tradnl" sz="2800" dirty="0"/>
              <a:t>”. </a:t>
            </a:r>
            <a:r>
              <a:rPr lang="es-ES_tradnl" sz="2800" b="1" dirty="0"/>
              <a:t>Art. 18:</a:t>
            </a:r>
            <a:r>
              <a:rPr lang="es-ES_tradnl" sz="2800" dirty="0"/>
              <a:t> </a:t>
            </a:r>
            <a:r>
              <a:rPr lang="es-ES_tradnl" sz="2800" i="1" dirty="0"/>
              <a:t>inviolabilidad de la defensa </a:t>
            </a:r>
            <a:r>
              <a:rPr lang="es-ES_tradnl" sz="2800" dirty="0"/>
              <a:t>en juicio. </a:t>
            </a:r>
            <a:r>
              <a:rPr lang="es-ES_tradnl" sz="2800" b="1" dirty="0"/>
              <a:t>Art. 43:</a:t>
            </a:r>
            <a:r>
              <a:rPr lang="es-ES_tradnl" sz="2800" dirty="0"/>
              <a:t> </a:t>
            </a:r>
            <a:r>
              <a:rPr lang="es-ES_tradnl" sz="2800" i="1" dirty="0"/>
              <a:t>amparo o protección </a:t>
            </a:r>
            <a:r>
              <a:rPr lang="es-ES_tradnl" sz="2800" dirty="0"/>
              <a:t>de los derechos</a:t>
            </a:r>
            <a:endParaRPr lang="es-ES_tradnl" dirty="0"/>
          </a:p>
          <a:p>
            <a:pPr eaLnBrk="1" hangingPunct="1">
              <a:defRPr/>
            </a:pPr>
            <a:r>
              <a:rPr lang="es-ES_tradnl" b="1" dirty="0" err="1"/>
              <a:t>DADyDH</a:t>
            </a:r>
            <a:r>
              <a:rPr lang="es-ES_tradnl" b="1" dirty="0"/>
              <a:t> (Bogotá, 1948), </a:t>
            </a:r>
            <a:r>
              <a:rPr lang="es-ES_tradnl" sz="2800" b="1" dirty="0"/>
              <a:t>Art. XVIII: </a:t>
            </a:r>
            <a:r>
              <a:rPr lang="es-ES_tradnl" sz="2800" dirty="0"/>
              <a:t>procedimiento sencillo y breve de amparo contra violación de los derechos.</a:t>
            </a:r>
            <a:r>
              <a:rPr lang="es-ES_tradnl" sz="2800" b="1" dirty="0"/>
              <a:t> Art. XXIV:</a:t>
            </a:r>
            <a:r>
              <a:rPr lang="es-ES_tradnl" sz="2800" dirty="0"/>
              <a:t> “</a:t>
            </a:r>
            <a:r>
              <a:rPr lang="es-ES_tradnl" sz="2800" i="1" dirty="0"/>
              <a:t>Toda persona tiene derecho a presentar peticiones respetuosas a cualquier autoridad competente, ya sea por motivo de interés general, ya de interés particular, y el de obtener pronta resolución</a:t>
            </a:r>
            <a:r>
              <a:rPr lang="es-ES_tradnl" sz="2800" dirty="0"/>
              <a:t>”</a:t>
            </a:r>
            <a:endParaRPr lang="es-A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7" grpId="0" autoUpdateAnimBg="0"/>
      <p:bldP spid="32778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7" name="Rectangle 9">
            <a:extLst>
              <a:ext uri="{FF2B5EF4-FFF2-40B4-BE49-F238E27FC236}">
                <a16:creationId xmlns:a16="http://schemas.microsoft.com/office/drawing/2014/main" id="{85D5AA9A-8319-BC1B-9DC1-FFA2D25D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64124"/>
            <a:ext cx="7772400" cy="752128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es-ES_tradnl" altLang="es-AR" sz="4000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PRINCIPIOS en la Reforma</a:t>
            </a:r>
            <a:endParaRPr lang="es-AR" altLang="es-AR" sz="4000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778" name="Rectangle 10">
            <a:extLst>
              <a:ext uri="{FF2B5EF4-FFF2-40B4-BE49-F238E27FC236}">
                <a16:creationId xmlns:a16="http://schemas.microsoft.com/office/drawing/2014/main" id="{3113F896-1A8B-1400-05B1-449CA69486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362950" cy="5688360"/>
          </a:xfrm>
          <a:solidFill>
            <a:schemeClr val="tx2">
              <a:lumMod val="40000"/>
              <a:lumOff val="60000"/>
            </a:schemeClr>
          </a:solidFill>
        </p:spPr>
        <p:txBody>
          <a:bodyPr anchor="ctr"/>
          <a:lstStyle/>
          <a:p>
            <a:pPr eaLnBrk="1" hangingPunct="1">
              <a:defRPr/>
            </a:pPr>
            <a:r>
              <a:rPr lang="es-ES_tradnl" b="1" dirty="0"/>
              <a:t>DUDH </a:t>
            </a:r>
            <a:r>
              <a:rPr lang="es-ES_tradnl" dirty="0"/>
              <a:t>(arts. 8, 10 y 28); </a:t>
            </a:r>
            <a:r>
              <a:rPr lang="es-ES_tradnl" b="1" dirty="0" err="1"/>
              <a:t>PIDCyP</a:t>
            </a:r>
            <a:r>
              <a:rPr lang="es-ES_tradnl" b="1" dirty="0"/>
              <a:t> </a:t>
            </a:r>
            <a:r>
              <a:rPr lang="es-ES_tradnl" dirty="0"/>
              <a:t>(arts. 2, nº 3 y14 y 14, nº 1); </a:t>
            </a:r>
            <a:r>
              <a:rPr lang="es-ES_tradnl" b="1" dirty="0"/>
              <a:t>CADH</a:t>
            </a:r>
            <a:r>
              <a:rPr lang="es-ES_tradnl" dirty="0"/>
              <a:t> (arts. 8 nº 1, 25, nº 1 y 2).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b="1" dirty="0">
                <a:solidFill>
                  <a:srgbClr val="FF0000"/>
                </a:solidFill>
              </a:rPr>
              <a:t>LPAN, art. 1 </a:t>
            </a:r>
            <a:r>
              <a:rPr lang="es-ES_tradnl" b="1" i="1" dirty="0">
                <a:solidFill>
                  <a:srgbClr val="FF0000"/>
                </a:solidFill>
              </a:rPr>
              <a:t>bis</a:t>
            </a:r>
            <a:r>
              <a:rPr lang="es-ES_tradnl" i="1" dirty="0">
                <a:solidFill>
                  <a:srgbClr val="FF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 typeface="Courier New" panose="02070309020205020404" pitchFamily="49" charset="0"/>
              <a:buChar char="o"/>
              <a:defRPr/>
            </a:pPr>
            <a:r>
              <a:rPr lang="es-ES_tradnl" b="1" i="1" dirty="0">
                <a:solidFill>
                  <a:schemeClr val="bg1"/>
                </a:solidFill>
              </a:rPr>
              <a:t>juridicidad</a:t>
            </a:r>
            <a:r>
              <a:rPr lang="es-ES_tradnl" b="1" i="1" dirty="0"/>
              <a:t> – legalidad objetiva</a:t>
            </a:r>
            <a:r>
              <a:rPr lang="es-ES_tradnl" dirty="0"/>
              <a:t>,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b="1" i="1" dirty="0"/>
              <a:t>debido proceso adjetivo - </a:t>
            </a:r>
            <a:r>
              <a:rPr lang="es-ES_tradnl" b="1" i="1" dirty="0">
                <a:solidFill>
                  <a:schemeClr val="bg1"/>
                </a:solidFill>
              </a:rPr>
              <a:t>tutela administrativa</a:t>
            </a:r>
            <a:r>
              <a:rPr lang="es-ES_tradnl" i="1" dirty="0"/>
              <a:t>, </a:t>
            </a:r>
          </a:p>
          <a:p>
            <a:pPr eaLnBrk="1" hangingPunct="1">
              <a:lnSpc>
                <a:spcPct val="90000"/>
              </a:lnSpc>
              <a:buFont typeface="Courier New" panose="02070309020205020404" pitchFamily="49" charset="0"/>
              <a:buChar char="o"/>
              <a:defRPr/>
            </a:pPr>
            <a:r>
              <a:rPr lang="es-ES_tradnl" b="1" i="1" dirty="0">
                <a:solidFill>
                  <a:schemeClr val="bg1"/>
                </a:solidFill>
              </a:rPr>
              <a:t>plazo razonable</a:t>
            </a:r>
            <a:r>
              <a:rPr lang="es-ES_tradnl" dirty="0"/>
              <a:t>, </a:t>
            </a:r>
          </a:p>
          <a:p>
            <a:pPr eaLnBrk="1" hangingPunct="1">
              <a:lnSpc>
                <a:spcPct val="90000"/>
              </a:lnSpc>
              <a:buFont typeface="Courier New" panose="02070309020205020404" pitchFamily="49" charset="0"/>
              <a:buChar char="o"/>
              <a:defRPr/>
            </a:pPr>
            <a:r>
              <a:rPr lang="es-ES_tradnl" b="1" i="1" dirty="0"/>
              <a:t>informalismo a favor del administrado</a:t>
            </a:r>
            <a:r>
              <a:rPr lang="es-ES_tradnl" i="1" dirty="0"/>
              <a:t>,</a:t>
            </a:r>
            <a:endParaRPr lang="es-ES_tradnl" dirty="0"/>
          </a:p>
          <a:p>
            <a:pPr eaLnBrk="1" hangingPunct="1">
              <a:lnSpc>
                <a:spcPct val="90000"/>
              </a:lnSpc>
              <a:buFont typeface="Courier New" panose="02070309020205020404" pitchFamily="49" charset="0"/>
              <a:buChar char="o"/>
              <a:defRPr/>
            </a:pPr>
            <a:r>
              <a:rPr lang="es-ES_tradnl" b="1" i="1" dirty="0">
                <a:solidFill>
                  <a:schemeClr val="bg1"/>
                </a:solidFill>
              </a:rPr>
              <a:t>buena fe</a:t>
            </a:r>
            <a:r>
              <a:rPr lang="es-ES_tradnl" dirty="0"/>
              <a:t>, </a:t>
            </a:r>
            <a:r>
              <a:rPr lang="es-ES_tradnl" b="1" i="1" dirty="0">
                <a:solidFill>
                  <a:schemeClr val="bg1"/>
                </a:solidFill>
              </a:rPr>
              <a:t>transparencia</a:t>
            </a:r>
            <a:r>
              <a:rPr lang="es-ES_tradnl" dirty="0"/>
              <a:t>, </a:t>
            </a:r>
            <a:r>
              <a:rPr lang="es-ES_tradnl" b="1" i="1" dirty="0">
                <a:solidFill>
                  <a:schemeClr val="bg1"/>
                </a:solidFill>
              </a:rPr>
              <a:t>buena administración</a:t>
            </a:r>
            <a:r>
              <a:rPr lang="es-ES_tradnl" dirty="0"/>
              <a:t>, </a:t>
            </a:r>
            <a:r>
              <a:rPr lang="es-ES_tradnl" b="1" i="1" dirty="0"/>
              <a:t>etcétera</a:t>
            </a:r>
            <a:r>
              <a:rPr lang="es-ES_tradnl" i="1" dirty="0"/>
              <a:t>.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7" grpId="0" autoUpdateAnimBg="0"/>
      <p:bldP spid="32778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E660BA7-CCE8-5DDF-488E-D758292996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499475" cy="12192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es-ES_tradnl" altLang="es-AR" sz="4000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SISTEMAS DE CONTROL DE LA ACTIVIDAD ADMINISTRATIVA</a:t>
            </a:r>
            <a:endParaRPr lang="es-AR" altLang="es-AR" sz="4000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037988C-7E44-F1E0-246B-276C2637B4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7" y="1556792"/>
            <a:ext cx="8642350" cy="5072608"/>
          </a:xfrm>
          <a:solidFill>
            <a:schemeClr val="tx2">
              <a:lumMod val="40000"/>
              <a:lumOff val="60000"/>
            </a:schemeClr>
          </a:solidFill>
        </p:spPr>
        <p:txBody>
          <a:bodyPr anchor="ctr">
            <a:noAutofit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s-ES_tradnl" altLang="es-AR" sz="2400" b="1" dirty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_tradnl" altLang="es-AR" sz="2400" b="1" dirty="0">
                <a:solidFill>
                  <a:schemeClr val="accent2">
                    <a:lumMod val="75000"/>
                  </a:schemeClr>
                </a:solidFill>
              </a:rPr>
              <a:t>Principio de legalidad objetiva</a:t>
            </a:r>
            <a:r>
              <a:rPr lang="es-ES_tradnl" altLang="es-AR" sz="2400" b="1" dirty="0"/>
              <a:t>	  	</a:t>
            </a:r>
            <a:r>
              <a:rPr lang="es-ES_tradnl" altLang="es-AR" sz="2400" b="1" dirty="0">
                <a:solidFill>
                  <a:srgbClr val="C00000"/>
                </a:solidFill>
              </a:rPr>
              <a:t>control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_tradnl" altLang="es-AR" sz="2400" dirty="0"/>
              <a:t>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_tradnl" altLang="es-AR" sz="2400" dirty="0"/>
              <a:t>			a) </a:t>
            </a:r>
            <a:r>
              <a:rPr lang="es-ES_tradnl" altLang="es-AR" sz="2400" b="1" dirty="0"/>
              <a:t>Administrativo</a:t>
            </a:r>
            <a:r>
              <a:rPr lang="es-ES_tradnl" altLang="es-AR" sz="2400" dirty="0"/>
              <a:t>	</a:t>
            </a:r>
            <a:r>
              <a:rPr lang="es-ES_tradnl" altLang="es-AR" sz="2400" dirty="0">
                <a:solidFill>
                  <a:schemeClr val="bg1"/>
                </a:solidFill>
              </a:rPr>
              <a:t>de oficio</a:t>
            </a:r>
            <a:r>
              <a:rPr lang="es-ES_tradnl" altLang="es-AR" sz="2400" dirty="0"/>
              <a:t>	</a:t>
            </a:r>
            <a:r>
              <a:rPr lang="es-ES_tradnl" altLang="es-AR" sz="2400" b="1" dirty="0">
                <a:solidFill>
                  <a:srgbClr val="C00000"/>
                </a:solidFill>
              </a:rPr>
              <a:t>reclamos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_tradnl" altLang="es-AR" sz="2400" dirty="0"/>
              <a:t>			 </a:t>
            </a:r>
            <a:r>
              <a:rPr lang="es-ES_tradnl" altLang="es-AR" sz="2800" dirty="0">
                <a:solidFill>
                  <a:srgbClr val="FFFF00"/>
                </a:solidFill>
              </a:rPr>
              <a:t>(</a:t>
            </a:r>
            <a:r>
              <a:rPr lang="es-ES_tradnl" altLang="es-AR" sz="2800" i="1" dirty="0">
                <a:solidFill>
                  <a:srgbClr val="FFFF00"/>
                </a:solidFill>
              </a:rPr>
              <a:t>Procedimiento</a:t>
            </a:r>
            <a:r>
              <a:rPr lang="es-ES_tradnl" altLang="es-AR" sz="2800" dirty="0">
                <a:solidFill>
                  <a:srgbClr val="FFFF00"/>
                </a:solidFill>
              </a:rPr>
              <a:t>)</a:t>
            </a:r>
            <a:r>
              <a:rPr lang="es-ES_tradnl" altLang="es-AR" sz="2400" dirty="0"/>
              <a:t>	</a:t>
            </a:r>
            <a:r>
              <a:rPr lang="es-ES_tradnl" altLang="es-AR" sz="2400" dirty="0">
                <a:solidFill>
                  <a:schemeClr val="bg1"/>
                </a:solidFill>
              </a:rPr>
              <a:t>instancia de</a:t>
            </a:r>
            <a:r>
              <a:rPr lang="es-ES_tradnl" altLang="es-AR" sz="2400" dirty="0"/>
              <a:t>	</a:t>
            </a:r>
            <a:r>
              <a:rPr lang="es-ES_tradnl" altLang="es-AR" sz="2400" b="1" dirty="0">
                <a:solidFill>
                  <a:srgbClr val="C00000"/>
                </a:solidFill>
              </a:rPr>
              <a:t>denuncias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_tradnl" altLang="es-AR" sz="2400" dirty="0"/>
              <a:t>						</a:t>
            </a:r>
            <a:r>
              <a:rPr lang="es-ES_tradnl" altLang="es-AR" sz="2400" dirty="0">
                <a:solidFill>
                  <a:schemeClr val="bg1"/>
                </a:solidFill>
              </a:rPr>
              <a:t>parte</a:t>
            </a:r>
            <a:r>
              <a:rPr lang="es-ES_tradnl" altLang="es-AR" sz="2400" dirty="0"/>
              <a:t>		</a:t>
            </a:r>
            <a:r>
              <a:rPr lang="es-ES_tradnl" altLang="es-AR" sz="2400" b="1" dirty="0">
                <a:solidFill>
                  <a:srgbClr val="C00000"/>
                </a:solidFill>
              </a:rPr>
              <a:t>recursos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_tradnl" altLang="es-AR" sz="2400" b="1" dirty="0"/>
          </a:p>
          <a:p>
            <a:pPr eaLnBrk="1" hangingPunct="1">
              <a:lnSpc>
                <a:spcPct val="90000"/>
              </a:lnSpc>
              <a:buNone/>
            </a:pPr>
            <a:r>
              <a:rPr lang="es-ES_tradnl" altLang="es-AR" sz="2400" dirty="0"/>
              <a:t>     Ámbito  	b) Legislativo		</a:t>
            </a:r>
            <a:r>
              <a:rPr lang="es-ES_tradnl" altLang="es-AR" sz="2400" dirty="0">
                <a:solidFill>
                  <a:schemeClr val="bg1"/>
                </a:solidFill>
              </a:rPr>
              <a:t>directo:</a:t>
            </a:r>
            <a:r>
              <a:rPr lang="es-ES_tradnl" altLang="es-AR" sz="2400" dirty="0"/>
              <a:t> pedidos de informes, 						interpelaciones, comisiones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_tradnl" altLang="es-AR" sz="2400" dirty="0"/>
              <a:t>						</a:t>
            </a:r>
            <a:r>
              <a:rPr lang="es-ES_tradnl" altLang="es-AR" sz="2400" dirty="0">
                <a:solidFill>
                  <a:schemeClr val="bg1"/>
                </a:solidFill>
              </a:rPr>
              <a:t>indirecto:</a:t>
            </a:r>
            <a:r>
              <a:rPr lang="es-ES_tradnl" altLang="es-AR" sz="2400" dirty="0"/>
              <a:t> AG (art. 85)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_tradnl" altLang="es-AR" sz="24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_tradnl" altLang="es-AR" sz="2400" dirty="0"/>
              <a:t>			c) Judicial		únicamente </a:t>
            </a:r>
            <a:r>
              <a:rPr lang="es-ES_tradnl" altLang="es-AR" sz="2400" dirty="0">
                <a:solidFill>
                  <a:schemeClr val="bg1"/>
                </a:solidFill>
              </a:rPr>
              <a:t>legitimidad</a:t>
            </a:r>
            <a:r>
              <a:rPr lang="es-ES_tradnl" altLang="es-AR" sz="2400" dirty="0"/>
              <a:t>                         		    </a:t>
            </a:r>
            <a:r>
              <a:rPr lang="es-ES_tradnl" altLang="es-AR" sz="2800" dirty="0">
                <a:solidFill>
                  <a:srgbClr val="FFFF00"/>
                </a:solidFill>
              </a:rPr>
              <a:t>(</a:t>
            </a:r>
            <a:r>
              <a:rPr lang="es-ES_tradnl" altLang="es-AR" sz="2800" i="1" dirty="0">
                <a:solidFill>
                  <a:srgbClr val="FFFF00"/>
                </a:solidFill>
              </a:rPr>
              <a:t>Proceso</a:t>
            </a:r>
            <a:r>
              <a:rPr lang="es-ES_tradnl" altLang="es-AR" sz="2800" dirty="0">
                <a:solidFill>
                  <a:srgbClr val="FFFF00"/>
                </a:solidFill>
              </a:rPr>
              <a:t>)</a:t>
            </a:r>
            <a:r>
              <a:rPr lang="es-ES_tradnl" altLang="es-AR" sz="2400" dirty="0"/>
              <a:t>		acciones (</a:t>
            </a:r>
            <a:r>
              <a:rPr lang="es-ES_tradnl" altLang="es-AR" sz="2400" i="1" dirty="0"/>
              <a:t>“recursos directos”</a:t>
            </a:r>
            <a:r>
              <a:rPr lang="es-ES_tradnl" altLang="es-AR" sz="2400" dirty="0"/>
              <a:t>)</a:t>
            </a:r>
            <a:r>
              <a:rPr lang="es-ES_tradnl" altLang="es-AR" dirty="0">
                <a:solidFill>
                  <a:schemeClr val="tx2"/>
                </a:solidFill>
              </a:rPr>
              <a:t> </a:t>
            </a:r>
            <a:r>
              <a:rPr lang="es-ES_tradnl" altLang="es-AR" sz="4000" dirty="0">
                <a:solidFill>
                  <a:schemeClr val="tx2"/>
                </a:solidFill>
              </a:rPr>
              <a:t>	</a:t>
            </a:r>
            <a:endParaRPr lang="es-AR" altLang="es-AR" sz="4000" dirty="0">
              <a:solidFill>
                <a:schemeClr val="tx2"/>
              </a:solidFill>
            </a:endParaRPr>
          </a:p>
        </p:txBody>
      </p:sp>
      <p:sp>
        <p:nvSpPr>
          <p:cNvPr id="113668" name="Line 4">
            <a:extLst>
              <a:ext uri="{FF2B5EF4-FFF2-40B4-BE49-F238E27FC236}">
                <a16:creationId xmlns:a16="http://schemas.microsoft.com/office/drawing/2014/main" id="{F5C55F6E-B5CB-DB14-7EB6-13FA292FC5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4438" y="1844824"/>
            <a:ext cx="1003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13669" name="AutoShape 5">
            <a:extLst>
              <a:ext uri="{FF2B5EF4-FFF2-40B4-BE49-F238E27FC236}">
                <a16:creationId xmlns:a16="http://schemas.microsoft.com/office/drawing/2014/main" id="{94CD561A-D236-1651-15F4-E81D65BBF58B}"/>
              </a:ext>
            </a:extLst>
          </p:cNvPr>
          <p:cNvSpPr>
            <a:spLocks/>
          </p:cNvSpPr>
          <p:nvPr/>
        </p:nvSpPr>
        <p:spPr bwMode="auto">
          <a:xfrm>
            <a:off x="1764506" y="2636912"/>
            <a:ext cx="142875" cy="3889375"/>
          </a:xfrm>
          <a:prstGeom prst="leftBrace">
            <a:avLst>
              <a:gd name="adj1" fmla="val 22685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13670" name="Line 6">
            <a:extLst>
              <a:ext uri="{FF2B5EF4-FFF2-40B4-BE49-F238E27FC236}">
                <a16:creationId xmlns:a16="http://schemas.microsoft.com/office/drawing/2014/main" id="{185BFBB0-F865-BEE1-4673-850C6A7478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42689" y="2691309"/>
            <a:ext cx="280037" cy="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13671" name="Line 7">
            <a:extLst>
              <a:ext uri="{FF2B5EF4-FFF2-40B4-BE49-F238E27FC236}">
                <a16:creationId xmlns:a16="http://schemas.microsoft.com/office/drawing/2014/main" id="{436F635E-4D0D-23EA-0923-606C93F5469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2689" y="2747100"/>
            <a:ext cx="280037" cy="3876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13673" name="Line 9">
            <a:extLst>
              <a:ext uri="{FF2B5EF4-FFF2-40B4-BE49-F238E27FC236}">
                <a16:creationId xmlns:a16="http://schemas.microsoft.com/office/drawing/2014/main" id="{793F3522-B230-D30E-B405-CE2CFBAF41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87005" y="4293096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13674" name="Line 10">
            <a:extLst>
              <a:ext uri="{FF2B5EF4-FFF2-40B4-BE49-F238E27FC236}">
                <a16:creationId xmlns:a16="http://schemas.microsoft.com/office/drawing/2014/main" id="{19931CB1-3733-DD37-F2C6-2EBA47DDE9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987006" y="4293096"/>
            <a:ext cx="720724" cy="6480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13675" name="Line 11">
            <a:extLst>
              <a:ext uri="{FF2B5EF4-FFF2-40B4-BE49-F238E27FC236}">
                <a16:creationId xmlns:a16="http://schemas.microsoft.com/office/drawing/2014/main" id="{58048932-EAF5-3047-45A0-53214276BC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5375" y="5877272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cxnSp>
        <p:nvCxnSpPr>
          <p:cNvPr id="16395" name="2 Conector recto de flecha">
            <a:extLst>
              <a:ext uri="{FF2B5EF4-FFF2-40B4-BE49-F238E27FC236}">
                <a16:creationId xmlns:a16="http://schemas.microsoft.com/office/drawing/2014/main" id="{41AA9843-A2BB-8134-D315-ECEF55AF092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375220" y="2747100"/>
            <a:ext cx="185037" cy="1938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6" name="5 Conector recto de flecha">
            <a:extLst>
              <a:ext uri="{FF2B5EF4-FFF2-40B4-BE49-F238E27FC236}">
                <a16:creationId xmlns:a16="http://schemas.microsoft.com/office/drawing/2014/main" id="{989438FD-D5EC-A5B5-08BA-3F53E324846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351144" y="3134726"/>
            <a:ext cx="233188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7" name="7 Conector recto de flecha">
            <a:extLst>
              <a:ext uri="{FF2B5EF4-FFF2-40B4-BE49-F238E27FC236}">
                <a16:creationId xmlns:a16="http://schemas.microsoft.com/office/drawing/2014/main" id="{16DA164C-F36C-634D-AEFE-600065C5B54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351144" y="3315727"/>
            <a:ext cx="209113" cy="17904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F1F96EDD-A389-FFB6-E891-F48CCB42AF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04664"/>
            <a:ext cx="77724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es-ES_tradnl" altLang="es-AR" sz="4000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ETAPAS DEL PROCEDIMIENTO ADMINISTRATIVO</a:t>
            </a:r>
            <a:endParaRPr lang="es-AR" altLang="es-AR" sz="4000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79766519-93B9-A89C-A4E6-4B733869E9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760913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marL="0" indent="0" eaLnBrk="1" hangingPunct="1">
              <a:buNone/>
            </a:pPr>
            <a:endParaRPr lang="es-ES_tradnl" altLang="es-AR" sz="2800" dirty="0">
              <a:solidFill>
                <a:schemeClr val="tx2"/>
              </a:solidFill>
            </a:endParaRPr>
          </a:p>
          <a:p>
            <a:pPr algn="ctr" eaLnBrk="1" hangingPunct="1"/>
            <a:r>
              <a:rPr lang="es-ES_tradnl" altLang="es-AR" sz="2800" dirty="0">
                <a:solidFill>
                  <a:schemeClr val="tx2"/>
                </a:solidFill>
              </a:rPr>
              <a:t>PROCEDIMIENTO CONSTITUTIVO: </a:t>
            </a:r>
            <a:endParaRPr lang="es-ES_tradnl" altLang="es-AR" sz="2800" i="1" dirty="0"/>
          </a:p>
          <a:p>
            <a:pPr algn="ctr" eaLnBrk="1" hangingPunct="1">
              <a:buFont typeface="Wingdings" pitchFamily="2" charset="2"/>
              <a:buNone/>
            </a:pPr>
            <a:r>
              <a:rPr lang="es-ES_tradnl" altLang="es-AR" sz="2800" dirty="0"/>
              <a:t>	</a:t>
            </a:r>
            <a:r>
              <a:rPr lang="es-ES_tradnl" altLang="es-AR" sz="2400" dirty="0"/>
              <a:t>Trámite </a:t>
            </a:r>
            <a:r>
              <a:rPr lang="es-ES_tradnl" altLang="es-AR" sz="2400" i="1" dirty="0">
                <a:solidFill>
                  <a:schemeClr val="bg1"/>
                </a:solidFill>
              </a:rPr>
              <a:t>previo</a:t>
            </a:r>
            <a:r>
              <a:rPr lang="es-ES_tradnl" altLang="es-AR" sz="2400" dirty="0"/>
              <a:t> a la emisión de la declaración administrativa </a:t>
            </a:r>
            <a:r>
              <a:rPr lang="es-ES_tradnl" altLang="es-AR" sz="2000" dirty="0"/>
              <a:t>(acto-reglamento-contrato)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s-ES_tradnl" altLang="es-AR" sz="2800" dirty="0"/>
              <a:t>	</a:t>
            </a:r>
            <a:r>
              <a:rPr lang="es-ES_tradnl" altLang="es-AR" sz="2000" b="1" i="1" dirty="0">
                <a:solidFill>
                  <a:srgbClr val="FFFF00"/>
                </a:solidFill>
              </a:rPr>
              <a:t>Reclamo propio: </a:t>
            </a:r>
            <a:r>
              <a:rPr lang="es-ES_tradnl" altLang="es-AR" sz="2000" b="1" i="1" dirty="0"/>
              <a:t>derecho constitucional peticionar </a:t>
            </a:r>
            <a:r>
              <a:rPr lang="es-ES_tradnl" altLang="es-AR" sz="2000" b="1" i="1" dirty="0">
                <a:solidFill>
                  <a:srgbClr val="FF0000"/>
                </a:solidFill>
              </a:rPr>
              <a:t>(derechos e   	intereses jurídicamente tutelados)</a:t>
            </a:r>
          </a:p>
          <a:p>
            <a:pPr eaLnBrk="1" hangingPunct="1">
              <a:buFont typeface="Wingdings" pitchFamily="2" charset="2"/>
              <a:buNone/>
            </a:pPr>
            <a:endParaRPr lang="es-ES_tradnl" altLang="es-AR" sz="2000" b="1" i="1" dirty="0"/>
          </a:p>
          <a:p>
            <a:pPr algn="ctr" eaLnBrk="1" hangingPunct="1"/>
            <a:r>
              <a:rPr lang="es-ES_tradnl" altLang="es-AR" sz="2800" dirty="0">
                <a:solidFill>
                  <a:schemeClr val="tx2"/>
                </a:solidFill>
              </a:rPr>
              <a:t>PROCEDIMIENTO DE IMPUGNACIÓN:</a:t>
            </a:r>
          </a:p>
          <a:p>
            <a:pPr marL="0" indent="0" eaLnBrk="1" hangingPunct="1">
              <a:buNone/>
            </a:pPr>
            <a:r>
              <a:rPr lang="es-ES_tradnl" altLang="es-AR" sz="2800" dirty="0">
                <a:solidFill>
                  <a:schemeClr val="tx2"/>
                </a:solidFill>
              </a:rPr>
              <a:t>    </a:t>
            </a:r>
            <a:r>
              <a:rPr lang="es-ES_tradnl" altLang="es-AR" sz="2400" dirty="0"/>
              <a:t>Trámite de </a:t>
            </a:r>
            <a:r>
              <a:rPr lang="es-ES_tradnl" altLang="es-AR" sz="2400" i="1" dirty="0">
                <a:solidFill>
                  <a:schemeClr val="bg1"/>
                </a:solidFill>
              </a:rPr>
              <a:t>revisión</a:t>
            </a:r>
            <a:r>
              <a:rPr lang="es-ES_tradnl" altLang="es-AR" sz="2400" dirty="0"/>
              <a:t> declaración </a:t>
            </a:r>
            <a:r>
              <a:rPr lang="es-ES_tradnl" altLang="es-AR" sz="2000" dirty="0"/>
              <a:t>(</a:t>
            </a:r>
            <a:r>
              <a:rPr lang="es-ES_tradnl" altLang="es-AR" sz="2000" dirty="0">
                <a:solidFill>
                  <a:srgbClr val="FFFF00"/>
                </a:solidFill>
              </a:rPr>
              <a:t>reclamo impropio </a:t>
            </a:r>
            <a:r>
              <a:rPr lang="es-ES_tradnl" altLang="es-AR" sz="2000" dirty="0"/>
              <a:t>y </a:t>
            </a:r>
            <a:r>
              <a:rPr lang="es-ES_tradnl" altLang="es-AR" sz="2000" dirty="0">
                <a:solidFill>
                  <a:srgbClr val="FFFF00"/>
                </a:solidFill>
              </a:rPr>
              <a:t>recursos</a:t>
            </a:r>
            <a:r>
              <a:rPr lang="es-ES_tradnl" altLang="es-AR" sz="2000" dirty="0"/>
              <a:t>)</a:t>
            </a:r>
            <a:endParaRPr lang="es-ES_tradnl" altLang="es-AR" sz="2800" dirty="0"/>
          </a:p>
          <a:p>
            <a:pPr marL="0" indent="0" algn="ctr" eaLnBrk="1" hangingPunct="1">
              <a:buNone/>
            </a:pPr>
            <a:r>
              <a:rPr lang="es-AR" altLang="es-AR" sz="2000" b="1" i="1" dirty="0"/>
              <a:t>vía de control </a:t>
            </a:r>
            <a:r>
              <a:rPr lang="es-AR" altLang="es-AR" sz="2400" i="1" dirty="0">
                <a:solidFill>
                  <a:schemeClr val="bg1"/>
                </a:solidFill>
              </a:rPr>
              <a:t>impugnatoria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 animBg="1" autoUpdateAnimBg="0"/>
      <p:bldP spid="10649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A7F1319-8CDE-7AE4-3876-C6A40BDD55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239876"/>
            <a:ext cx="7506050" cy="1221581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 eaLnBrk="1" hangingPunct="1">
              <a:buClr>
                <a:schemeClr val="hlink"/>
              </a:buClr>
              <a:buSzPct val="130000"/>
              <a:buFont typeface="Wingdings" pitchFamily="2" charset="2"/>
              <a:buNone/>
            </a:pPr>
            <a:r>
              <a:rPr lang="es-ES" altLang="es-AR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VÍAS ADMINISTRATIVAS DE </a:t>
            </a:r>
            <a:r>
              <a:rPr lang="es-ES" altLang="es-AR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PROTECCIÓN </a:t>
            </a:r>
            <a:br>
              <a:rPr lang="es-ES" altLang="es-AR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lang="es-ES" altLang="es-A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(de los administrados y del interés público)</a:t>
            </a:r>
            <a:endParaRPr lang="es-AR" altLang="es-A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7DDBBB57-6EEE-A720-56EF-AEB4EA425A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916832"/>
            <a:ext cx="8424936" cy="475252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_tradnl" altLang="es-AR" sz="1200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_tradnl" altLang="es-AR" sz="1350" dirty="0"/>
              <a:t>A) </a:t>
            </a:r>
            <a:r>
              <a:rPr lang="es-ES_tradnl" altLang="es-AR" sz="1350" b="1" dirty="0"/>
              <a:t>DENUNCIA		</a:t>
            </a:r>
            <a:r>
              <a:rPr lang="es-ES_tradnl" altLang="es-AR" sz="1350" dirty="0">
                <a:solidFill>
                  <a:srgbClr val="FF0000"/>
                </a:solidFill>
              </a:rPr>
              <a:t>interés simple </a:t>
            </a:r>
            <a:r>
              <a:rPr lang="es-ES_tradnl" altLang="es-AR" sz="1350" i="1" dirty="0"/>
              <a:t>(subsiste)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_tradnl" altLang="es-AR" sz="1350" b="1" dirty="0">
                <a:solidFill>
                  <a:srgbClr val="FF0000"/>
                </a:solidFill>
              </a:rPr>
              <a:t>	</a:t>
            </a:r>
            <a:r>
              <a:rPr lang="es-ES_tradnl" altLang="es-AR" sz="1350" b="1" dirty="0"/>
              <a:t>SIMPLE</a:t>
            </a:r>
            <a:r>
              <a:rPr lang="es-ES_tradnl" altLang="es-AR" sz="1350" dirty="0">
                <a:solidFill>
                  <a:srgbClr val="FF0000"/>
                </a:solidFill>
              </a:rPr>
              <a:t>		denunciante no es parte </a:t>
            </a:r>
            <a:r>
              <a:rPr lang="es-ES_tradnl" altLang="es-AR" sz="1350" dirty="0"/>
              <a:t>(art. 14 CN)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_tradnl" altLang="es-AR" sz="1350" dirty="0">
                <a:solidFill>
                  <a:srgbClr val="FF0000"/>
                </a:solidFill>
              </a:rPr>
              <a:t>				excita control oficioso jerárquico </a:t>
            </a:r>
            <a:r>
              <a:rPr lang="es-ES_tradnl" altLang="es-AR" sz="1350" dirty="0"/>
              <a:t>(art. 3 LNPA, 1 y ss. DRLNPA)</a:t>
            </a:r>
          </a:p>
          <a:p>
            <a:pPr eaLnBrk="1" hangingPunct="1">
              <a:lnSpc>
                <a:spcPct val="80000"/>
              </a:lnSpc>
              <a:buNone/>
            </a:pPr>
            <a:endParaRPr lang="es-ES_tradnl" altLang="es-AR" sz="1350" dirty="0"/>
          </a:p>
          <a:p>
            <a:pPr eaLnBrk="1" hangingPunct="1">
              <a:lnSpc>
                <a:spcPct val="80000"/>
              </a:lnSpc>
              <a:buNone/>
            </a:pPr>
            <a:r>
              <a:rPr lang="es-ES_tradnl" altLang="es-AR" sz="1350" b="1" dirty="0"/>
              <a:t>					</a:t>
            </a:r>
            <a:r>
              <a:rPr lang="es-ES_tradnl" altLang="es-AR" sz="1350" dirty="0">
                <a:solidFill>
                  <a:srgbClr val="FF0000"/>
                </a:solidFill>
              </a:rPr>
              <a:t>recurso con plazo vencido </a:t>
            </a:r>
            <a:r>
              <a:rPr lang="es-ES_tradnl" altLang="es-AR" sz="1350" dirty="0"/>
              <a:t>(art. 1 </a:t>
            </a:r>
            <a:r>
              <a:rPr lang="es-ES_tradnl" altLang="es-AR" sz="1350" i="1" dirty="0"/>
              <a:t>bis</a:t>
            </a:r>
            <a:r>
              <a:rPr lang="es-ES_tradnl" altLang="es-AR" sz="1350" dirty="0"/>
              <a:t>, letra h)</a:t>
            </a:r>
          </a:p>
          <a:p>
            <a:pPr>
              <a:lnSpc>
                <a:spcPct val="80000"/>
              </a:lnSpc>
              <a:buNone/>
            </a:pPr>
            <a:r>
              <a:rPr lang="es-ES_tradnl" altLang="es-AR" sz="1350" dirty="0"/>
              <a:t>B) </a:t>
            </a:r>
            <a:r>
              <a:rPr lang="es-ES_tradnl" altLang="es-AR" sz="1350" b="1" dirty="0"/>
              <a:t>DENUNCIA DE ILEGITIMIDAD </a:t>
            </a:r>
            <a:r>
              <a:rPr lang="es-ES_tradnl" altLang="es-AR" sz="1350" dirty="0">
                <a:solidFill>
                  <a:srgbClr val="FF0000"/>
                </a:solidFill>
              </a:rPr>
              <a:t>	legitimación activa </a:t>
            </a:r>
          </a:p>
          <a:p>
            <a:pPr>
              <a:lnSpc>
                <a:spcPct val="80000"/>
              </a:lnSpc>
              <a:buNone/>
            </a:pPr>
            <a:r>
              <a:rPr lang="es-ES_tradnl" altLang="es-AR" sz="1350" dirty="0">
                <a:solidFill>
                  <a:srgbClr val="FF0000"/>
                </a:solidFill>
              </a:rPr>
              <a:t>					</a:t>
            </a:r>
            <a:r>
              <a:rPr lang="es-ES_tradnl" altLang="es-AR" sz="1350" dirty="0"/>
              <a:t>(agravio </a:t>
            </a:r>
            <a:r>
              <a:rPr lang="es-ES_tradnl" altLang="es-AR" sz="1350" i="1" dirty="0">
                <a:solidFill>
                  <a:schemeClr val="bg1"/>
                </a:solidFill>
              </a:rPr>
              <a:t>personal</a:t>
            </a:r>
            <a:r>
              <a:rPr lang="es-ES_tradnl" altLang="es-AR" sz="1350" dirty="0"/>
              <a:t> y </a:t>
            </a:r>
            <a:r>
              <a:rPr lang="es-ES_tradnl" altLang="es-AR" sz="1350" i="1" dirty="0">
                <a:solidFill>
                  <a:schemeClr val="bg1"/>
                </a:solidFill>
              </a:rPr>
              <a:t>directo</a:t>
            </a:r>
            <a:r>
              <a:rPr lang="es-ES_tradnl" altLang="es-AR" sz="1350" i="1" dirty="0"/>
              <a:t>; </a:t>
            </a:r>
            <a:r>
              <a:rPr lang="es-ES_tradnl" altLang="es-AR" sz="1350" i="1" dirty="0">
                <a:solidFill>
                  <a:schemeClr val="bg1"/>
                </a:solidFill>
              </a:rPr>
              <a:t>individual</a:t>
            </a:r>
            <a:r>
              <a:rPr lang="es-ES_tradnl" altLang="es-AR" sz="1350" i="1" dirty="0"/>
              <a:t> </a:t>
            </a:r>
            <a:r>
              <a:rPr lang="es-ES_tradnl" altLang="es-AR" sz="1350" dirty="0"/>
              <a:t>o</a:t>
            </a:r>
            <a:r>
              <a:rPr lang="es-ES_tradnl" altLang="es-AR" sz="1350" i="1" dirty="0"/>
              <a:t> </a:t>
            </a:r>
            <a:r>
              <a:rPr lang="es-ES_tradnl" altLang="es-AR" sz="1350" i="1" dirty="0">
                <a:solidFill>
                  <a:schemeClr val="bg1"/>
                </a:solidFill>
              </a:rPr>
              <a:t>colectivo</a:t>
            </a:r>
            <a:r>
              <a:rPr lang="es-ES_tradnl" altLang="es-AR" sz="1350" dirty="0"/>
              <a:t>)</a:t>
            </a:r>
          </a:p>
          <a:p>
            <a:pPr marL="0" indent="0">
              <a:lnSpc>
                <a:spcPct val="80000"/>
              </a:lnSpc>
              <a:buNone/>
            </a:pPr>
            <a:endParaRPr lang="es-ES_tradnl" altLang="es-AR" sz="1350" dirty="0">
              <a:solidFill>
                <a:srgbClr val="C000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s-ES_tradnl" altLang="es-AR" sz="1350" dirty="0"/>
              <a:t>C) </a:t>
            </a:r>
            <a:r>
              <a:rPr lang="es-ES_tradnl" altLang="es-AR" sz="1350" b="1" dirty="0"/>
              <a:t>RECLAMOS</a:t>
            </a:r>
            <a:r>
              <a:rPr lang="es-ES_tradnl" altLang="es-AR" sz="1350" dirty="0"/>
              <a:t>	             		</a:t>
            </a:r>
            <a:r>
              <a:rPr lang="es-ES_tradnl" altLang="es-AR" sz="1350" dirty="0">
                <a:solidFill>
                  <a:schemeClr val="bg1"/>
                </a:solidFill>
              </a:rPr>
              <a:t>hechos</a:t>
            </a:r>
            <a:r>
              <a:rPr lang="es-ES_tradnl" altLang="es-AR" sz="1350" dirty="0">
                <a:solidFill>
                  <a:srgbClr val="FF0000"/>
                </a:solidFill>
              </a:rPr>
              <a:t> </a:t>
            </a:r>
            <a:r>
              <a:rPr lang="es-ES_tradnl" altLang="es-AR" sz="1350" dirty="0"/>
              <a:t>/</a:t>
            </a:r>
            <a:r>
              <a:rPr lang="es-ES_tradnl" altLang="es-AR" sz="1350" dirty="0">
                <a:solidFill>
                  <a:srgbClr val="FF0000"/>
                </a:solidFill>
              </a:rPr>
              <a:t> </a:t>
            </a:r>
            <a:r>
              <a:rPr lang="es-ES_tradnl" altLang="es-AR" sz="1350" dirty="0">
                <a:solidFill>
                  <a:schemeClr val="bg1"/>
                </a:solidFill>
              </a:rPr>
              <a:t>omisiones</a:t>
            </a:r>
            <a:r>
              <a:rPr lang="es-ES_tradnl" altLang="es-AR" sz="1350" dirty="0">
                <a:solidFill>
                  <a:srgbClr val="FF0000"/>
                </a:solidFill>
              </a:rPr>
              <a:t> </a:t>
            </a:r>
            <a:r>
              <a:rPr lang="es-ES_tradnl" altLang="es-AR" sz="1350" dirty="0"/>
              <a:t>(no actos): </a:t>
            </a:r>
            <a:r>
              <a:rPr lang="es-ES_tradnl" altLang="es-AR" sz="1350" i="1" dirty="0">
                <a:solidFill>
                  <a:srgbClr val="FFFF00"/>
                </a:solidFill>
              </a:rPr>
              <a:t>“reclamo propio” </a:t>
            </a:r>
            <a:r>
              <a:rPr lang="es-ES_tradnl" altLang="es-AR" sz="1350" dirty="0"/>
              <a:t>(arts. 30/32)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_tradnl" altLang="es-AR" sz="1350" dirty="0">
                <a:solidFill>
                  <a:srgbClr val="FF0000"/>
                </a:solidFill>
              </a:rPr>
              <a:t>			            		</a:t>
            </a:r>
            <a:r>
              <a:rPr lang="es-ES_tradnl" altLang="es-AR" sz="1350" dirty="0">
                <a:solidFill>
                  <a:schemeClr val="bg1"/>
                </a:solidFill>
              </a:rPr>
              <a:t>AA alcance general:</a:t>
            </a:r>
            <a:r>
              <a:rPr lang="es-ES_tradnl" altLang="es-AR" sz="1350" dirty="0">
                <a:solidFill>
                  <a:srgbClr val="FF0000"/>
                </a:solidFill>
              </a:rPr>
              <a:t> </a:t>
            </a:r>
            <a:r>
              <a:rPr lang="es-ES_tradnl" altLang="es-AR" sz="1350" i="1" dirty="0">
                <a:solidFill>
                  <a:srgbClr val="FFFF00"/>
                </a:solidFill>
              </a:rPr>
              <a:t>“reclamo impropio” </a:t>
            </a:r>
            <a:r>
              <a:rPr lang="es-ES_tradnl" altLang="es-AR" sz="1350" dirty="0"/>
              <a:t>(art. 24-a; 73 y 83 DR)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_tradnl" altLang="es-AR" sz="1350" dirty="0">
                <a:solidFill>
                  <a:srgbClr val="FF0000"/>
                </a:solidFill>
              </a:rPr>
              <a:t>			             		plazo: </a:t>
            </a:r>
            <a:r>
              <a:rPr lang="es-ES_tradnl" altLang="es-AR" sz="1350" i="1" dirty="0">
                <a:solidFill>
                  <a:srgbClr val="FFFF00"/>
                </a:solidFill>
              </a:rPr>
              <a:t>prescripción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_tradnl" altLang="es-AR" sz="1350" i="1" dirty="0">
                <a:solidFill>
                  <a:srgbClr val="FF0000"/>
                </a:solidFill>
              </a:rPr>
              <a:t>			             		</a:t>
            </a:r>
            <a:r>
              <a:rPr lang="es-ES_tradnl" altLang="es-AR" sz="1350" dirty="0">
                <a:solidFill>
                  <a:srgbClr val="FF0000"/>
                </a:solidFill>
              </a:rPr>
              <a:t>carácter: </a:t>
            </a:r>
            <a:r>
              <a:rPr lang="es-ES_tradnl" altLang="es-AR" sz="1350" i="1" dirty="0">
                <a:solidFill>
                  <a:srgbClr val="FFFF00"/>
                </a:solidFill>
              </a:rPr>
              <a:t>obligatorio</a:t>
            </a:r>
            <a:r>
              <a:rPr lang="es-ES_tradnl" altLang="es-AR" sz="1350" dirty="0">
                <a:solidFill>
                  <a:srgbClr val="FF0000"/>
                </a:solidFill>
              </a:rPr>
              <a:t> </a:t>
            </a:r>
            <a:r>
              <a:rPr lang="es-ES_tradnl" altLang="es-AR" sz="1350" dirty="0"/>
              <a:t>(propio) o</a:t>
            </a:r>
            <a:r>
              <a:rPr lang="es-ES_tradnl" altLang="es-AR" sz="1350" dirty="0">
                <a:solidFill>
                  <a:srgbClr val="FF0000"/>
                </a:solidFill>
              </a:rPr>
              <a:t> </a:t>
            </a:r>
            <a:r>
              <a:rPr lang="es-ES_tradnl" altLang="es-AR" sz="1350" i="1" dirty="0">
                <a:solidFill>
                  <a:srgbClr val="FFFF00"/>
                </a:solidFill>
              </a:rPr>
              <a:t>facultativo</a:t>
            </a:r>
            <a:r>
              <a:rPr lang="es-ES_tradnl" altLang="es-AR" sz="1350" i="1" dirty="0">
                <a:solidFill>
                  <a:srgbClr val="FF0000"/>
                </a:solidFill>
              </a:rPr>
              <a:t> </a:t>
            </a:r>
            <a:r>
              <a:rPr lang="es-ES_tradnl" altLang="es-AR" sz="1350" dirty="0"/>
              <a:t>(32 y 82 bis DR: no agotamiento vía)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s-ES_tradnl" altLang="es-AR" sz="1350" dirty="0"/>
              <a:t>				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s-ES_tradnl" altLang="es-AR" sz="1350" dirty="0"/>
              <a:t>			</a:t>
            </a:r>
            <a:r>
              <a:rPr lang="es-ES_tradnl" altLang="es-AR" sz="1350" dirty="0">
                <a:solidFill>
                  <a:srgbClr val="FF0000"/>
                </a:solidFill>
              </a:rPr>
              <a:t>acto administrativo </a:t>
            </a:r>
            <a:r>
              <a:rPr lang="es-ES_tradnl" altLang="es-AR" sz="1350" dirty="0"/>
              <a:t>(73/102)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_tradnl" altLang="es-AR" sz="1350" dirty="0"/>
              <a:t>D) </a:t>
            </a:r>
            <a:r>
              <a:rPr lang="es-ES_tradnl" altLang="es-AR" sz="1350" b="1" dirty="0"/>
              <a:t>RECURSOS	</a:t>
            </a:r>
            <a:r>
              <a:rPr lang="es-ES_tradnl" altLang="es-AR" sz="1350" dirty="0">
                <a:solidFill>
                  <a:srgbClr val="FF0000"/>
                </a:solidFill>
              </a:rPr>
              <a:t>derechos o intereses tutelados </a:t>
            </a:r>
            <a:r>
              <a:rPr lang="es-ES_tradnl" altLang="es-AR" sz="1350" dirty="0"/>
              <a:t>legitimación ampliada salvo el sobreviviente </a:t>
            </a:r>
            <a:r>
              <a:rPr lang="es-ES_tradnl" altLang="es-AR" sz="1350" i="1" dirty="0">
                <a:solidFill>
                  <a:srgbClr val="FFFF00"/>
                </a:solidFill>
              </a:rPr>
              <a:t>“interés simple”</a:t>
            </a:r>
            <a:endParaRPr lang="es-ES_tradnl" altLang="es-AR" sz="135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_tradnl" altLang="es-AR" sz="1350" dirty="0">
                <a:solidFill>
                  <a:srgbClr val="FF0000"/>
                </a:solidFill>
              </a:rPr>
              <a:t>			plazo: </a:t>
            </a:r>
            <a:r>
              <a:rPr lang="es-ES_tradnl" altLang="es-AR" sz="1350" i="1" dirty="0">
                <a:solidFill>
                  <a:srgbClr val="FFFF00"/>
                </a:solidFill>
              </a:rPr>
              <a:t>caducidad </a:t>
            </a:r>
            <a:r>
              <a:rPr lang="es-ES_tradnl" altLang="es-AR" sz="1350" dirty="0"/>
              <a:t>(duplicados)</a:t>
            </a:r>
            <a:endParaRPr lang="es-ES_tradnl" altLang="es-AR" sz="1350" i="1" dirty="0"/>
          </a:p>
        </p:txBody>
      </p:sp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D1A9B2E7-F372-A6FC-9D01-14D8E6F9EC7B}"/>
              </a:ext>
            </a:extLst>
          </p:cNvPr>
          <p:cNvCxnSpPr>
            <a:cxnSpLocks/>
          </p:cNvCxnSpPr>
          <p:nvPr/>
        </p:nvCxnSpPr>
        <p:spPr>
          <a:xfrm>
            <a:off x="1619672" y="4445141"/>
            <a:ext cx="12829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65023B56-77C7-5109-E64C-5C09EC5B102B}"/>
              </a:ext>
            </a:extLst>
          </p:cNvPr>
          <p:cNvCxnSpPr>
            <a:cxnSpLocks/>
          </p:cNvCxnSpPr>
          <p:nvPr/>
        </p:nvCxnSpPr>
        <p:spPr>
          <a:xfrm>
            <a:off x="1619672" y="4460437"/>
            <a:ext cx="1282974" cy="260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brir llave 8">
            <a:extLst>
              <a:ext uri="{FF2B5EF4-FFF2-40B4-BE49-F238E27FC236}">
                <a16:creationId xmlns:a16="http://schemas.microsoft.com/office/drawing/2014/main" id="{54D219DF-11D6-018F-C127-83499A85EAAE}"/>
              </a:ext>
            </a:extLst>
          </p:cNvPr>
          <p:cNvSpPr/>
          <p:nvPr/>
        </p:nvSpPr>
        <p:spPr>
          <a:xfrm>
            <a:off x="1835696" y="2183468"/>
            <a:ext cx="152495" cy="69523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s-AR" sz="1350">
              <a:solidFill>
                <a:prstClr val="black"/>
              </a:solidFill>
              <a:effectLst/>
              <a:latin typeface="Calibri" panose="020F0502020204030204"/>
            </a:endParaRPr>
          </a:p>
        </p:txBody>
      </p:sp>
      <p:sp>
        <p:nvSpPr>
          <p:cNvPr id="10" name="Abrir llave 9">
            <a:extLst>
              <a:ext uri="{FF2B5EF4-FFF2-40B4-BE49-F238E27FC236}">
                <a16:creationId xmlns:a16="http://schemas.microsoft.com/office/drawing/2014/main" id="{31E6D157-D2A2-ECCF-E8E0-478C8C8BA37D}"/>
              </a:ext>
            </a:extLst>
          </p:cNvPr>
          <p:cNvSpPr/>
          <p:nvPr/>
        </p:nvSpPr>
        <p:spPr>
          <a:xfrm>
            <a:off x="2720863" y="3284984"/>
            <a:ext cx="194953" cy="72007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s-AR" sz="1350">
              <a:solidFill>
                <a:prstClr val="black"/>
              </a:solidFill>
              <a:effectLst/>
              <a:latin typeface="Calibri" panose="020F0502020204030204"/>
            </a:endParaRPr>
          </a:p>
        </p:txBody>
      </p:sp>
      <p:sp>
        <p:nvSpPr>
          <p:cNvPr id="11" name="Abrir llave 10">
            <a:extLst>
              <a:ext uri="{FF2B5EF4-FFF2-40B4-BE49-F238E27FC236}">
                <a16:creationId xmlns:a16="http://schemas.microsoft.com/office/drawing/2014/main" id="{F45CD55A-1371-91A0-A7E3-5EF34F4CABEE}"/>
              </a:ext>
            </a:extLst>
          </p:cNvPr>
          <p:cNvSpPr/>
          <p:nvPr/>
        </p:nvSpPr>
        <p:spPr>
          <a:xfrm>
            <a:off x="1484416" y="5589240"/>
            <a:ext cx="117727" cy="79208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s-AR" sz="1350">
              <a:solidFill>
                <a:prstClr val="black"/>
              </a:solidFill>
              <a:effectLst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2134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4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4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4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4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4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4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46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46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46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146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46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46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146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46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46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146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46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46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3ACE452C-594E-16AC-F59D-3D934D2CBFF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0004"/>
            <a:ext cx="77724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 anchor="ctr"/>
          <a:lstStyle/>
          <a:p>
            <a:pPr eaLnBrk="1" hangingPunct="1"/>
            <a:r>
              <a:rPr lang="es-ES_tradnl" altLang="es-AR" sz="4000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RECURSOS ADMINISTRATIVOS</a:t>
            </a:r>
            <a:endParaRPr lang="es-AR" altLang="es-AR" sz="4000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D7F7FF0E-636F-B10E-6E43-2F0373FEA6E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95536" y="1628801"/>
            <a:ext cx="8352928" cy="5040560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marL="457200" indent="-457200" algn="l" eaLnBrk="1" hangingPunct="1">
              <a:buFont typeface="Wingdings" pitchFamily="2" charset="2"/>
              <a:buChar char="Ø"/>
            </a:pPr>
            <a:r>
              <a:rPr lang="es-MX" altLang="es-AR" dirty="0"/>
              <a:t>Medios de Impugnación de </a:t>
            </a:r>
            <a:r>
              <a:rPr lang="es-MX" altLang="es-AR" sz="4000" b="1" dirty="0"/>
              <a:t>Actos</a:t>
            </a:r>
          </a:p>
          <a:p>
            <a:pPr marL="457200" indent="-457200" algn="l" eaLnBrk="1" hangingPunct="1">
              <a:buFont typeface="Wingdings" pitchFamily="2" charset="2"/>
              <a:buChar char="Ø"/>
            </a:pPr>
            <a:r>
              <a:rPr lang="es-MX" altLang="es-AR" dirty="0"/>
              <a:t>Ante la </a:t>
            </a:r>
            <a:r>
              <a:rPr lang="es-MX" altLang="es-AR" sz="4000" b="1" dirty="0"/>
              <a:t>Administración</a:t>
            </a:r>
          </a:p>
          <a:p>
            <a:pPr marL="457200" indent="-457200" algn="l" eaLnBrk="1" hangingPunct="1">
              <a:buFont typeface="Wingdings" pitchFamily="2" charset="2"/>
              <a:buChar char="Ø"/>
            </a:pPr>
            <a:r>
              <a:rPr lang="es-MX" altLang="es-AR" dirty="0"/>
              <a:t>Interés </a:t>
            </a:r>
            <a:r>
              <a:rPr lang="es-MX" altLang="es-AR" sz="4000" b="1" dirty="0"/>
              <a:t>personal,</a:t>
            </a:r>
            <a:r>
              <a:rPr lang="es-MX" altLang="es-AR" dirty="0"/>
              <a:t> </a:t>
            </a:r>
            <a:r>
              <a:rPr lang="es-MX" altLang="es-AR" sz="4000" b="1" dirty="0"/>
              <a:t>directo</a:t>
            </a:r>
            <a:r>
              <a:rPr lang="es-MX" altLang="es-AR" dirty="0"/>
              <a:t> y </a:t>
            </a:r>
            <a:r>
              <a:rPr lang="es-MX" altLang="es-AR" sz="4000" b="1" dirty="0"/>
              <a:t>exclusivo</a:t>
            </a:r>
            <a:r>
              <a:rPr lang="es-MX" altLang="es-AR" dirty="0"/>
              <a:t> 			</a:t>
            </a:r>
            <a:r>
              <a:rPr lang="es-MX" altLang="es-AR" sz="2800" dirty="0"/>
              <a:t>(DS </a:t>
            </a:r>
            <a:r>
              <a:rPr lang="es-MX" altLang="es-AR" sz="2800" i="1" dirty="0">
                <a:solidFill>
                  <a:schemeClr val="bg1"/>
                </a:solidFill>
              </a:rPr>
              <a:t>individual</a:t>
            </a:r>
            <a:r>
              <a:rPr lang="es-MX" altLang="es-AR" sz="2800" dirty="0"/>
              <a:t>)</a:t>
            </a:r>
            <a:r>
              <a:rPr lang="es-MX" altLang="es-AR" dirty="0"/>
              <a:t> </a:t>
            </a:r>
          </a:p>
          <a:p>
            <a:pPr algn="l" eaLnBrk="1" hangingPunct="1"/>
            <a:r>
              <a:rPr lang="es-MX" altLang="es-AR" sz="4000" b="1" dirty="0"/>
              <a:t>    </a:t>
            </a:r>
            <a:r>
              <a:rPr lang="es-MX" altLang="es-AR" sz="4000" b="1" i="1" dirty="0"/>
              <a:t>interés tutelado</a:t>
            </a:r>
            <a:r>
              <a:rPr lang="es-MX" altLang="es-AR" i="1" dirty="0"/>
              <a:t> </a:t>
            </a:r>
            <a:r>
              <a:rPr lang="es-MX" altLang="es-AR" sz="2800" dirty="0"/>
              <a:t>(IL+</a:t>
            </a:r>
            <a:r>
              <a:rPr lang="es-MX" altLang="es-AR" sz="2800" i="1" dirty="0"/>
              <a:t>D </a:t>
            </a:r>
            <a:r>
              <a:rPr lang="es-MX" altLang="es-AR" sz="2800" i="1" dirty="0">
                <a:solidFill>
                  <a:schemeClr val="bg1"/>
                </a:solidFill>
              </a:rPr>
              <a:t>incidencia colectiva</a:t>
            </a:r>
            <a:r>
              <a:rPr lang="es-MX" altLang="es-AR" sz="2800" dirty="0"/>
              <a:t>)</a:t>
            </a:r>
            <a:endParaRPr lang="es-MX" altLang="es-AR" dirty="0"/>
          </a:p>
          <a:p>
            <a:pPr marL="457200" indent="-457200" algn="l" eaLnBrk="1" hangingPunct="1">
              <a:buFont typeface="Wingdings" pitchFamily="2" charset="2"/>
              <a:buChar char="Ø"/>
            </a:pPr>
            <a:r>
              <a:rPr lang="es-MX" altLang="es-AR" dirty="0"/>
              <a:t>Sujetos a </a:t>
            </a:r>
            <a:r>
              <a:rPr lang="es-MX" altLang="es-AR" sz="4000" b="1" dirty="0"/>
              <a:t>Plazos</a:t>
            </a:r>
            <a:r>
              <a:rPr lang="es-MX" altLang="es-AR" dirty="0"/>
              <a:t> perentorios</a:t>
            </a:r>
            <a:endParaRPr lang="es-ES" alt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 animBg="1" autoUpdateAnimBg="0"/>
      <p:bldP spid="11264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77C0AF8A-2B5A-9C0A-7A9E-30CC51A001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5588" y="476672"/>
            <a:ext cx="8166683" cy="756047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es-ES_tradnl" altLang="es-AR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REMEDIOS ADMINISTRATIVOS GENERALES</a:t>
            </a:r>
            <a:endParaRPr lang="es-AR" altLang="es-AR" sz="3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aphicFrame>
        <p:nvGraphicFramePr>
          <p:cNvPr id="117842" name="Group 82">
            <a:extLst>
              <a:ext uri="{FF2B5EF4-FFF2-40B4-BE49-F238E27FC236}">
                <a16:creationId xmlns:a16="http://schemas.microsoft.com/office/drawing/2014/main" id="{9687FEAD-7816-3CA2-940F-94BD636D475D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635529659"/>
              </p:ext>
            </p:extLst>
          </p:nvPr>
        </p:nvGraphicFramePr>
        <p:xfrm>
          <a:off x="660633" y="1484784"/>
          <a:ext cx="7776595" cy="4824536"/>
        </p:xfrm>
        <a:graphic>
          <a:graphicData uri="http://schemas.openxmlformats.org/drawingml/2006/table">
            <a:tbl>
              <a:tblPr/>
              <a:tblGrid>
                <a:gridCol w="1956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0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8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20522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</a:p>
                  </a:txBody>
                  <a:tcPr marL="68580" marR="68580" marT="34292" marB="342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Extraordinarios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Denuncia ilegitimidad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(art. 1 </a:t>
                      </a:r>
                      <a:r>
                        <a:rPr kumimoji="0" lang="es-ES_tradnl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bis</a:t>
                      </a:r>
                      <a:r>
                        <a:rPr kumimoji="0" lang="es-ES_tradn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h)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111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Revisión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(del art. 22 Ley al 100 DR)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878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Ordinarios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Reconsideración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(arts. 84-88)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0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Jerárquico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(arts. 89-93)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01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Alzada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(arts. 94-98)</a:t>
                      </a:r>
                    </a:p>
                  </a:txBody>
                  <a:tcPr marL="68580" marR="68580" marT="34292" marB="3429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17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9FAF55F6-DF4D-8268-7B0D-85E0C71C44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848600" cy="820738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es-ES_tradnl" altLang="es-AR" sz="4000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REMEDIOS (continuación)</a:t>
            </a:r>
            <a:endParaRPr lang="es-AR" altLang="es-AR" sz="4000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aphicFrame>
        <p:nvGraphicFramePr>
          <p:cNvPr id="119833" name="Group 25">
            <a:extLst>
              <a:ext uri="{FF2B5EF4-FFF2-40B4-BE49-F238E27FC236}">
                <a16:creationId xmlns:a16="http://schemas.microsoft.com/office/drawing/2014/main" id="{8CE7E26D-D652-61D0-A5F1-7DE8EDDA5CE3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729456321"/>
              </p:ext>
            </p:extLst>
          </p:nvPr>
        </p:nvGraphicFramePr>
        <p:xfrm>
          <a:off x="755650" y="1844675"/>
          <a:ext cx="7772400" cy="4154488"/>
        </p:xfrm>
        <a:graphic>
          <a:graphicData uri="http://schemas.openxmlformats.org/drawingml/2006/table">
            <a:tbl>
              <a:tblPr/>
              <a:tblGrid>
                <a:gridCol w="3456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6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4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Reclamaciones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¿Recursos?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s-ES_tradnl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Queja formal </a:t>
                      </a:r>
                      <a:r>
                        <a:rPr kumimoji="0" lang="es-ES_tradn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(art. 71 DR)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s-ES_tradnl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Rectificación</a:t>
                      </a:r>
                      <a:r>
                        <a:rPr kumimoji="0" lang="es-ES_tradn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(art. 101 DR)</a:t>
                      </a: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Courier New" panose="02070309020205020404" pitchFamily="49" charset="0"/>
                        <a:buChar char="o"/>
                        <a:tabLst/>
                      </a:pPr>
                      <a:r>
                        <a:rPr kumimoji="0" lang="es-ES_tradnl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Aclaratoria </a:t>
                      </a:r>
                      <a:r>
                        <a:rPr kumimoji="0" lang="es-ES_tradn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(art. 102 DR)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9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animBg="1" autoUpdateAnimBg="0"/>
    </p:bldLst>
  </p:timing>
</p:sld>
</file>

<file path=ppt/theme/theme1.xml><?xml version="1.0" encoding="utf-8"?>
<a:theme xmlns:a="http://schemas.openxmlformats.org/drawingml/2006/main" name="Vuelo sin motor">
  <a:themeElements>
    <a:clrScheme name="Vuelo sin motor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uelo sin motor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A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A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Vuelo sin motor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uelo sin motor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uelo sin motor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uelo sin motor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uelo sin motor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8109</TotalTime>
  <Words>1525</Words>
  <Application>Microsoft Office PowerPoint</Application>
  <PresentationFormat>Presentación en pantalla (4:3)</PresentationFormat>
  <Paragraphs>175</Paragraphs>
  <Slides>17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Tahoma</vt:lpstr>
      <vt:lpstr>Times New Roman</vt:lpstr>
      <vt:lpstr>Wingdings</vt:lpstr>
      <vt:lpstr>Vuelo sin motor</vt:lpstr>
      <vt:lpstr>Tema de Office</vt:lpstr>
      <vt:lpstr>Presentación de PowerPoint</vt:lpstr>
      <vt:lpstr>PRINCIPIOS en la Reforma</vt:lpstr>
      <vt:lpstr>PRINCIPIOS en la Reforma</vt:lpstr>
      <vt:lpstr>SISTEMAS DE CONTROL DE LA ACTIVIDAD ADMINISTRATIVA</vt:lpstr>
      <vt:lpstr>ETAPAS DEL PROCEDIMIENTO ADMINISTRATIVO</vt:lpstr>
      <vt:lpstr>VÍAS ADMINISTRATIVAS DE PROTECCIÓN  (de los administrados y del interés público)</vt:lpstr>
      <vt:lpstr>RECURSOS ADMINISTRATIVOS</vt:lpstr>
      <vt:lpstr>REMEDIOS ADMINISTRATIVOS GENERALES</vt:lpstr>
      <vt:lpstr>REMEDIOS (continuación)</vt:lpstr>
      <vt:lpstr>Novedades en reclamos y recursos</vt:lpstr>
      <vt:lpstr>Novedades en vía recursiva</vt:lpstr>
      <vt:lpstr>REMEDIOS (continuación)</vt:lpstr>
      <vt:lpstr> PRESUPUESTOS RECURSOS</vt:lpstr>
      <vt:lpstr> PRESUPUESTOS DE PROCEDENCIA</vt:lpstr>
      <vt:lpstr> EFECTOS SUSTANCIALES</vt:lpstr>
      <vt:lpstr>Suspensión ejecución administrativa</vt:lpstr>
      <vt:lpstr>Presentación de PowerPoint</vt:lpstr>
    </vt:vector>
  </TitlesOfParts>
  <Company>xxx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PROCEDIMIENTO ADMINISTRATIVO</dc:title>
  <dc:creator>esteban</dc:creator>
  <cp:lastModifiedBy>javier urrutigoity</cp:lastModifiedBy>
  <cp:revision>304</cp:revision>
  <dcterms:created xsi:type="dcterms:W3CDTF">2005-09-22T23:53:37Z</dcterms:created>
  <dcterms:modified xsi:type="dcterms:W3CDTF">2024-08-14T13:45:11Z</dcterms:modified>
</cp:coreProperties>
</file>