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  <p:sldMasterId id="2147483682" r:id="rId2"/>
    <p:sldMasterId id="2147483683" r:id="rId3"/>
    <p:sldMasterId id="2147483696" r:id="rId4"/>
    <p:sldMasterId id="2147483708" r:id="rId5"/>
  </p:sldMasterIdLst>
  <p:notesMasterIdLst>
    <p:notesMasterId r:id="rId23"/>
  </p:notesMasterIdLst>
  <p:handoutMasterIdLst>
    <p:handoutMasterId r:id="rId24"/>
  </p:handoutMasterIdLst>
  <p:sldIdLst>
    <p:sldId id="358" r:id="rId6"/>
    <p:sldId id="350" r:id="rId7"/>
    <p:sldId id="351" r:id="rId8"/>
    <p:sldId id="352" r:id="rId9"/>
    <p:sldId id="355" r:id="rId10"/>
    <p:sldId id="326" r:id="rId11"/>
    <p:sldId id="258" r:id="rId12"/>
    <p:sldId id="359" r:id="rId13"/>
    <p:sldId id="342" r:id="rId14"/>
    <p:sldId id="343" r:id="rId15"/>
    <p:sldId id="356" r:id="rId16"/>
    <p:sldId id="360" r:id="rId17"/>
    <p:sldId id="348" r:id="rId18"/>
    <p:sldId id="349" r:id="rId19"/>
    <p:sldId id="336" r:id="rId20"/>
    <p:sldId id="330" r:id="rId21"/>
    <p:sldId id="324" r:id="rId22"/>
  </p:sldIdLst>
  <p:sldSz cx="10080625" cy="7559675"/>
  <p:notesSz cx="7559675" cy="10691813"/>
  <p:embeddedFontLst>
    <p:embeddedFont>
      <p:font typeface="Lato" charset="0"/>
      <p:regular r:id="rId25"/>
      <p:bold r:id="rId26"/>
      <p:italic r:id="rId27"/>
      <p:boldItalic r:id="rId28"/>
    </p:embeddedFont>
    <p:embeddedFont>
      <p:font typeface="Constantia" pitchFamily="18" charset="0"/>
      <p:regular r:id="rId29"/>
      <p:bold r:id="rId30"/>
      <p:italic r:id="rId31"/>
      <p:boldItalic r:id="rId32"/>
    </p:embeddedFont>
    <p:embeddedFont>
      <p:font typeface="Verdana" pitchFamily="34" charset="0"/>
      <p:regular r:id="rId33"/>
      <p:bold r:id="rId34"/>
      <p:italic r:id="rId35"/>
      <p:boldItalic r:id="rId36"/>
    </p:embeddedFont>
    <p:embeddedFont>
      <p:font typeface="Monotype Corsiva" pitchFamily="66" charset="0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1445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5B072-DBDA-45CD-8D63-44B6717697E2}" type="datetime1">
              <a:rPr lang="es-AR" smtClean="0"/>
              <a:t>20/8/2024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30914-19CA-40AF-B1C7-FFEDF5932C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388083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1937" cy="4005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5200" cy="480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dt" idx="10"/>
          </p:nvPr>
        </p:nvSpPr>
        <p:spPr>
          <a:xfrm>
            <a:off x="4278312" y="0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84D0C74-AC1C-42FE-8BFC-3F9DD11BF473}" type="datetime1">
              <a:rPr lang="es-AR" smtClean="0"/>
              <a:t>20/8/2024</a:t>
            </a:fld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ftr" idx="11"/>
          </p:nvPr>
        </p:nvSpPr>
        <p:spPr>
          <a:xfrm>
            <a:off x="0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n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AR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843879"/>
      </p:ext>
    </p:extLst>
  </p:cSld>
  <p:clrMap bg1="lt1" tx1="dk1" bg2="dk2" tx2="lt2" accent1="accent1" accent2="accent2" accent3="accent3" accent4="accent4" accent5="accent5" accent6="accent6" hlink="hlink" folHlink="folHlink"/>
  <p:hf hdr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58:notes"/>
          <p:cNvSpPr txBox="1"/>
          <p:nvPr/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>
              <a:lnSpc>
                <a:spcPct val="95000"/>
              </a:lnSpc>
              <a:buSzPts val="1400"/>
            </a:pPr>
            <a:fld id="{00000000-1234-1234-1234-123412341234}" type="slidenum">
              <a:rPr lang="es-AR"/>
              <a:pPr algn="r">
                <a:lnSpc>
                  <a:spcPct val="95000"/>
                </a:lnSpc>
                <a:buSzPts val="1400"/>
              </a:pPr>
              <a:t>2</a:t>
            </a:fld>
            <a:endParaRPr/>
          </a:p>
        </p:txBody>
      </p:sp>
      <p:sp>
        <p:nvSpPr>
          <p:cNvPr id="958" name="Google Shape;958;p58:notes"/>
          <p:cNvSpPr txBox="1"/>
          <p:nvPr/>
        </p:nvSpPr>
        <p:spPr>
          <a:xfrm>
            <a:off x="4281487" y="10155237"/>
            <a:ext cx="32543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r">
              <a:buSzPts val="1800"/>
            </a:pPr>
            <a:fld id="{00000000-1234-1234-1234-123412341234}" type="slidenum">
              <a:rPr lang="es-AR" sz="1800"/>
              <a:pPr algn="r">
                <a:buSzPts val="1800"/>
              </a:pPr>
              <a:t>2</a:t>
            </a:fld>
            <a:endParaRPr/>
          </a:p>
        </p:txBody>
      </p:sp>
      <p:sp>
        <p:nvSpPr>
          <p:cNvPr id="959" name="Google Shape;959;p58:notes"/>
          <p:cNvSpPr txBox="1"/>
          <p:nvPr/>
        </p:nvSpPr>
        <p:spPr>
          <a:xfrm>
            <a:off x="4281487" y="10155237"/>
            <a:ext cx="325755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r">
              <a:buSzPts val="1800"/>
            </a:pPr>
            <a:fld id="{00000000-1234-1234-1234-123412341234}" type="slidenum">
              <a:rPr lang="es-AR" sz="1800"/>
              <a:pPr algn="r">
                <a:buSzPts val="1800"/>
              </a:pPr>
              <a:t>2</a:t>
            </a:fld>
            <a:endParaRPr/>
          </a:p>
        </p:txBody>
      </p:sp>
      <p:sp>
        <p:nvSpPr>
          <p:cNvPr id="960" name="Google Shape;960;p58:notes"/>
          <p:cNvSpPr txBox="1"/>
          <p:nvPr/>
        </p:nvSpPr>
        <p:spPr>
          <a:xfrm>
            <a:off x="4281487" y="10155237"/>
            <a:ext cx="3265487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r">
              <a:buSzPts val="1800"/>
              <a:buFont typeface="Calibri"/>
              <a:buNone/>
            </a:pPr>
            <a:fld id="{00000000-1234-1234-1234-123412341234}" type="slidenum">
              <a:rPr lang="es-AR" sz="1800">
                <a:latin typeface="Calibri"/>
                <a:ea typeface="Calibri"/>
                <a:cs typeface="Calibri"/>
                <a:sym typeface="Calibri"/>
              </a:rPr>
              <a:pPr algn="r">
                <a:buSzPts val="1800"/>
                <a:buFont typeface="Calibri"/>
                <a:buNone/>
              </a:pPr>
              <a:t>2</a:t>
            </a:fld>
            <a:endParaRPr/>
          </a:p>
        </p:txBody>
      </p:sp>
      <p:sp>
        <p:nvSpPr>
          <p:cNvPr id="961" name="Google Shape;96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62" name="Google Shape;962;p58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7262" cy="480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D70297-0A66-4070-8516-67034F25A500}" type="datetime1">
              <a:rPr lang="es-AR" smtClean="0"/>
              <a:pPr/>
              <a:t>20/8/2024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 txBox="1"/>
          <p:nvPr/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>
              <a:lnSpc>
                <a:spcPct val="95000"/>
              </a:lnSpc>
              <a:buSzPts val="1400"/>
            </a:pPr>
            <a:fld id="{00000000-1234-1234-1234-123412341234}" type="slidenum">
              <a:rPr lang="es-AR"/>
              <a:pPr algn="r">
                <a:lnSpc>
                  <a:spcPct val="95000"/>
                </a:lnSpc>
                <a:buSzPts val="1400"/>
              </a:pPr>
              <a:t>5</a:t>
            </a:fld>
            <a:endParaRPr/>
          </a:p>
        </p:txBody>
      </p:sp>
      <p:sp>
        <p:nvSpPr>
          <p:cNvPr id="264" name="Google Shape;264;p6:notes"/>
          <p:cNvSpPr txBox="1"/>
          <p:nvPr/>
        </p:nvSpPr>
        <p:spPr>
          <a:xfrm>
            <a:off x="4281487" y="10155237"/>
            <a:ext cx="325596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r">
              <a:lnSpc>
                <a:spcPct val="93000"/>
              </a:lnSpc>
              <a:buSzPts val="1800"/>
            </a:pPr>
            <a:fld id="{00000000-1234-1234-1234-123412341234}" type="slidenum">
              <a:rPr lang="es-AR" sz="1800"/>
              <a:pPr algn="r">
                <a:lnSpc>
                  <a:spcPct val="93000"/>
                </a:lnSpc>
                <a:buSzPts val="1800"/>
              </a:pPr>
              <a:t>5</a:t>
            </a:fld>
            <a:endParaRPr/>
          </a:p>
        </p:txBody>
      </p:sp>
      <p:sp>
        <p:nvSpPr>
          <p:cNvPr id="265" name="Google Shape;265;p6:notes"/>
          <p:cNvSpPr txBox="1"/>
          <p:nvPr/>
        </p:nvSpPr>
        <p:spPr>
          <a:xfrm>
            <a:off x="4281487" y="10155237"/>
            <a:ext cx="325755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r">
              <a:lnSpc>
                <a:spcPct val="93000"/>
              </a:lnSpc>
              <a:buSzPts val="1800"/>
            </a:pPr>
            <a:fld id="{00000000-1234-1234-1234-123412341234}" type="slidenum">
              <a:rPr lang="es-AR" sz="1800"/>
              <a:pPr algn="r">
                <a:lnSpc>
                  <a:spcPct val="93000"/>
                </a:lnSpc>
                <a:buSzPts val="1800"/>
              </a:pPr>
              <a:t>5</a:t>
            </a:fld>
            <a:endParaRPr/>
          </a:p>
        </p:txBody>
      </p:sp>
      <p:sp>
        <p:nvSpPr>
          <p:cNvPr id="266" name="Google Shape;2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7" name="Google Shape;267;p6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0437" cy="480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 smtClean="0"/>
              <a:t>SILVINA BARON KNOLL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E1F40F2-7CE8-495E-A903-302F9A49266F}" type="datetime1">
              <a:rPr lang="es-AR" smtClean="0"/>
              <a:pPr/>
              <a:t>20/8/2024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SILVINA BARON</a:t>
            </a:r>
            <a:r>
              <a:rPr lang="es-AR" baseline="0" dirty="0" smtClean="0"/>
              <a:t> KNOLL</a:t>
            </a: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AR" sz="1400" b="0" i="0" u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t>6</a:t>
            </a:fld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A63B19E-3291-43D9-8981-875977785B06}" type="datetime1">
              <a:rPr lang="es-AR" smtClean="0"/>
              <a:t>20/8/2024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340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:notes"/>
          <p:cNvSpPr txBox="1"/>
          <p:nvPr/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AR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7</a:t>
            </a:fld>
            <a:endParaRPr/>
          </a:p>
        </p:txBody>
      </p:sp>
      <p:sp>
        <p:nvSpPr>
          <p:cNvPr id="222" name="Google Shape;222;p3:notes"/>
          <p:cNvSpPr txBox="1"/>
          <p:nvPr/>
        </p:nvSpPr>
        <p:spPr>
          <a:xfrm>
            <a:off x="4281487" y="10155237"/>
            <a:ext cx="32543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AR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7</a:t>
            </a:fld>
            <a:endParaRPr/>
          </a:p>
        </p:txBody>
      </p:sp>
      <p:sp>
        <p:nvSpPr>
          <p:cNvPr id="223" name="Google Shape;223;p3:notes"/>
          <p:cNvSpPr txBox="1"/>
          <p:nvPr/>
        </p:nvSpPr>
        <p:spPr>
          <a:xfrm>
            <a:off x="4281487" y="10155237"/>
            <a:ext cx="325755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AR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7</a:t>
            </a:fld>
            <a:endParaRPr/>
          </a:p>
        </p:txBody>
      </p:sp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0437" cy="480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 smtClean="0"/>
              <a:t>SILVINA BARON KNOLL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7A6A74-0C08-4BD3-9595-09DFF31CFBBD}" type="datetime1">
              <a:rPr lang="es-AR" smtClean="0"/>
              <a:t>20/8/2024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4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5200" cy="48085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1937" cy="4005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D56518E-3791-4739-9497-FF8F32DFF32A}" type="datetime1">
              <a:rPr lang="es-AR" smtClean="0"/>
              <a:pPr/>
              <a:t>20/8/2024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 rot="5400000">
            <a:off x="5217412" y="2393779"/>
            <a:ext cx="6450223" cy="226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 rot="5400000">
            <a:off x="597125" y="209644"/>
            <a:ext cx="6450223" cy="663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508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E70E0C5-1654-48DC-9B33-C9BAA7B7945B}" type="datetime1">
              <a:rPr lang="es-AR" smtClean="0"/>
              <a:t>20/8/2024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DD83EEB-2542-4F53-8F25-0D2C950C6244}" type="datetime1">
              <a:rPr lang="es-AR" smtClean="0"/>
              <a:t>20/8/2024</a:t>
            </a:fld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 rot="5400000">
            <a:off x="5210969" y="2394744"/>
            <a:ext cx="6453188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 rot="5400000">
            <a:off x="600869" y="203994"/>
            <a:ext cx="6453188" cy="6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CECC646-0AD7-4C12-9D81-CEC48C05567B}" type="datetime1">
              <a:rPr lang="es-AR" smtClean="0"/>
              <a:t>20/8/2024</a:t>
            </a:fld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 rot="5400000">
            <a:off x="2543968" y="-272256"/>
            <a:ext cx="4986337" cy="9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6D93153-39C5-40AC-B2B6-2B9A2B3F14E8}" type="datetime1">
              <a:rPr lang="es-AR" smtClean="0"/>
              <a:t>20/8/2024</a:t>
            </a:fld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>
            <a:spLocks noGrp="1"/>
          </p:cNvSpPr>
          <p:nvPr>
            <p:ph type="pic" idx="2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7EFA7B2-B8A4-4089-80AA-214CDA6614CA}" type="datetime1">
              <a:rPr lang="es-AR" smtClean="0"/>
              <a:t>20/8/2024</a:t>
            </a:fld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35446D-6C45-4B74-95BA-2D479D3C1665}" type="datetime1">
              <a:rPr lang="es-AR" smtClean="0"/>
              <a:t>20/8/2024</a:t>
            </a:fld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891A69C-A835-4C33-9A3D-1C92E4039236}" type="datetime1">
              <a:rPr lang="es-AR" smtClean="0"/>
              <a:t>20/8/2024</a:t>
            </a:fld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B8ADFD-9D2C-42D8-8674-F222968AC80A}" type="datetime1">
              <a:rPr lang="es-AR" smtClean="0"/>
              <a:t>20/8/2024</a:t>
            </a:fld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052906F-BC80-4295-AA86-C059C246FCE9}" type="datetime1">
              <a:rPr lang="es-AR" smtClean="0"/>
              <a:t>20/8/2024</a:t>
            </a:fld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31A2C98-F11B-4B58-BB22-0BD46065DCF7}" type="datetime1">
              <a:rPr lang="es-AR" smtClean="0"/>
              <a:t>20/8/2024</a:t>
            </a:fld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741362" y="282575"/>
            <a:ext cx="86042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741362" y="1963737"/>
            <a:ext cx="8769350" cy="49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 rot="5400000">
            <a:off x="2545556" y="-278607"/>
            <a:ext cx="4989512" cy="907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508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16954EC-E1DB-4B27-8041-B64147A0AB2B}" type="datetime1">
              <a:rPr lang="es-AR" smtClean="0"/>
              <a:t>20/8/2024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 rot="5400000">
            <a:off x="5106988" y="2493962"/>
            <a:ext cx="6615113" cy="2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 rot="5400000">
            <a:off x="646112" y="377825"/>
            <a:ext cx="6615113" cy="642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741362" y="282575"/>
            <a:ext cx="86042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 rot="5400000">
            <a:off x="2659062" y="46037"/>
            <a:ext cx="4933950" cy="876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30"/>
          <p:cNvSpPr>
            <a:spLocks noGrp="1"/>
          </p:cNvSpPr>
          <p:nvPr>
            <p:ph type="pic" idx="2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741362" y="282575"/>
            <a:ext cx="86042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b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b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xfrm>
            <a:off x="741362" y="282575"/>
            <a:ext cx="86042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body" idx="1"/>
          </p:nvPr>
        </p:nvSpPr>
        <p:spPr>
          <a:xfrm>
            <a:off x="741363" y="1963738"/>
            <a:ext cx="4308475" cy="49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2"/>
          </p:nvPr>
        </p:nvSpPr>
        <p:spPr>
          <a:xfrm>
            <a:off x="5202238" y="1963738"/>
            <a:ext cx="4308475" cy="49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8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5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2"/>
          </p:nvPr>
        </p:nvSpPr>
        <p:spPr>
          <a:xfrm>
            <a:off x="1975873" y="675471"/>
            <a:ext cx="6048375" cy="453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Font typeface="Arial"/>
              <a:buNone/>
              <a:defRPr sz="352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None/>
              <a:defRPr sz="308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None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975873" y="5916496"/>
            <a:ext cx="6048375" cy="88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Font typeface="Arial"/>
              <a:buNone/>
              <a:defRPr sz="154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A9BB570-8116-4EE9-9A5F-77D27D4A6732}" type="datetime1">
              <a:rPr lang="es-AR" smtClean="0"/>
              <a:t>20/8/2024</a:t>
            </a:fld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4457700" cy="498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2"/>
          </p:nvPr>
        </p:nvSpPr>
        <p:spPr>
          <a:xfrm>
            <a:off x="5113338" y="1768475"/>
            <a:ext cx="4457700" cy="498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120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 rot="5400000">
            <a:off x="5210969" y="2394744"/>
            <a:ext cx="6453188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 rot="5400000">
            <a:off x="600869" y="203994"/>
            <a:ext cx="6453188" cy="6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546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 rot="5400000">
            <a:off x="2543968" y="-272256"/>
            <a:ext cx="4986337" cy="9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288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>
            <a:spLocks noGrp="1"/>
          </p:cNvSpPr>
          <p:nvPr>
            <p:ph type="pic" idx="2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502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023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57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33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616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706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37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5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941245" y="300988"/>
            <a:ext cx="5635349" cy="64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52564" algn="l" rtl="0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Font typeface="Arial"/>
              <a:buChar char="•"/>
              <a:defRPr sz="352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2456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–"/>
              <a:defRPr sz="308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96620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–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»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504032" y="1581933"/>
            <a:ext cx="3316456" cy="517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Font typeface="Arial"/>
              <a:buNone/>
              <a:defRPr sz="154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Font typeface="Arial"/>
              <a:buNone/>
              <a:defRPr sz="1323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Font typeface="Arial"/>
              <a:buNone/>
              <a:defRPr sz="110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Font typeface="Arial"/>
              <a:buNone/>
              <a:defRPr sz="992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C15E0D6-74F2-4E2A-A51E-0E88628A9AF2}" type="datetime1">
              <a:rPr lang="es-AR" smtClean="0"/>
              <a:t>20/8/2024</a:t>
            </a:fld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DD83EEB-2542-4F53-8F25-0D2C950C6244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37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 rot="5400000">
            <a:off x="5210969" y="2394744"/>
            <a:ext cx="6453188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 rot="5400000">
            <a:off x="600869" y="203994"/>
            <a:ext cx="6453188" cy="6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CECC646-0AD7-4C12-9D81-CEC48C05567B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054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 rot="5400000">
            <a:off x="2543968" y="-272256"/>
            <a:ext cx="4986337" cy="9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6D93153-39C5-40AC-B2B6-2B9A2B3F14E8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425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>
            <a:spLocks noGrp="1"/>
          </p:cNvSpPr>
          <p:nvPr>
            <p:ph type="pic" idx="2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7EFA7B2-B8A4-4089-80AA-214CDA6614CA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375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35446D-6C45-4B74-95BA-2D479D3C1665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263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891A69C-A835-4C33-9A3D-1C92E4039236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629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B8ADFD-9D2C-42D8-8674-F222968AC80A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087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052906F-BC80-4295-AA86-C059C246FCE9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049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BCB3E81-A480-4962-99E7-A11065AFBA3B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810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31A2C98-F11B-4B58-BB22-0BD46065DCF7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9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23231BE-C100-4506-A4B1-66EBE29D28A2}" type="datetime1">
              <a:rPr lang="es-AR" smtClean="0"/>
              <a:t>20/8/2024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None/>
              <a:defRPr sz="2646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None/>
              <a:defRPr sz="198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504031" y="2397397"/>
            <a:ext cx="4454027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6621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–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–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»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5120818" y="1692178"/>
            <a:ext cx="4455776" cy="70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None/>
              <a:defRPr sz="2646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None/>
              <a:defRPr sz="2205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None/>
              <a:defRPr sz="198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None/>
              <a:defRPr sz="1764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5120818" y="2397397"/>
            <a:ext cx="4455776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6621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–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–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»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061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Font typeface="Arial"/>
              <a:buChar char="•"/>
              <a:defRPr sz="176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F74271B-C9F1-49E5-BEB1-00F55337C508}" type="datetime1">
              <a:rPr lang="es-AR" smtClean="0"/>
              <a:t>20/8/2024</a:t>
            </a:fld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04031" y="1763925"/>
            <a:ext cx="4452276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2456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96621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–"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–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»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4584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4584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5124318" y="1763925"/>
            <a:ext cx="4452276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2456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96621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–"/>
              <a:defRPr sz="2646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–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»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4583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4584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4584" algn="l" rtl="0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8B0D7E1-CFF1-40A5-AF33-48CBE92CC55E}" type="datetime1">
              <a:rPr lang="es-AR" smtClean="0"/>
              <a:t>20/8/2024</a:t>
            </a:fld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9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Font typeface="Arial"/>
              <a:buNone/>
              <a:defRPr sz="2205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spcBef>
                <a:spcPts val="397"/>
              </a:spcBef>
              <a:spcAft>
                <a:spcPts val="0"/>
              </a:spcAft>
              <a:buClr>
                <a:srgbClr val="888888"/>
              </a:buClr>
              <a:buSzPts val="1984"/>
              <a:buFont typeface="Arial"/>
              <a:buNone/>
              <a:defRPr sz="1984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spcBef>
                <a:spcPts val="353"/>
              </a:spcBef>
              <a:spcAft>
                <a:spcPts val="0"/>
              </a:spcAft>
              <a:buClr>
                <a:srgbClr val="888888"/>
              </a:buClr>
              <a:buSzPts val="1764"/>
              <a:buFont typeface="Arial"/>
              <a:buNone/>
              <a:defRPr sz="1764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Font typeface="Arial"/>
              <a:buNone/>
              <a:defRPr sz="1543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C7C6498-04F3-4A83-9264-B16A47271127}" type="datetime1">
              <a:rPr lang="es-AR" smtClean="0"/>
              <a:t>20/8/2024</a:t>
            </a:fld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503237" y="1763712"/>
            <a:ext cx="9074150" cy="49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508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31D5AD4-65A5-4698-8B10-28A775ECC20E}" type="datetime1">
              <a:rPr lang="es-AR" smtClean="0"/>
              <a:t>20/8/2024</a:t>
            </a:fld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503237" y="303212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503237" y="1763712"/>
            <a:ext cx="9074150" cy="49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508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503237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C71322E-58ED-4804-82E2-9AB8F2BEB6F6}" type="datetime1">
              <a:rPr lang="es-AR" smtClean="0"/>
              <a:t>20/8/2024</a:t>
            </a:fld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444875" y="7007225"/>
            <a:ext cx="3190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224712" y="7007225"/>
            <a:ext cx="23526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Arial"/>
              <a:buNone/>
              <a:defRPr sz="13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201F34D-7A5C-4ABE-BAA8-F3CE6272E8D2}" type="datetime1">
              <a:rPr lang="es-AR" smtClean="0"/>
              <a:t>20/8/2024</a:t>
            </a:fld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/>
              <a:t>Silvina Baron Knoll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741362" y="282575"/>
            <a:ext cx="860425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741362" y="1963737"/>
            <a:ext cx="8769350" cy="49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E6E6E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/>
          <p:nvPr/>
        </p:nvSpPr>
        <p:spPr>
          <a:xfrm>
            <a:off x="725487" y="7077075"/>
            <a:ext cx="9355137" cy="96837"/>
          </a:xfrm>
          <a:prstGeom prst="roundRect">
            <a:avLst>
              <a:gd name="adj" fmla="val 360"/>
            </a:avLst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/>
          <p:nvPr/>
        </p:nvSpPr>
        <p:spPr>
          <a:xfrm>
            <a:off x="1987550" y="7289800"/>
            <a:ext cx="8091487" cy="96837"/>
          </a:xfrm>
          <a:prstGeom prst="roundRect">
            <a:avLst>
              <a:gd name="adj" fmla="val 360"/>
            </a:avLst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152253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201F34D-7A5C-4ABE-BAA8-F3CE6272E8D2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2462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mtClean="0">
                <a:solidFill>
                  <a:srgbClr val="FFFFFF"/>
                </a:solidFill>
              </a:rPr>
              <a:t>Silvina Baron Knoll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4737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AR"/>
              <a:pPr/>
              <a:t>‹Nº›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253321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2" y="282575"/>
            <a:ext cx="8604250" cy="3060065"/>
          </a:xfrm>
        </p:spPr>
        <p:txBody>
          <a:bodyPr/>
          <a:lstStyle/>
          <a:p>
            <a:pPr algn="ctr"/>
            <a:r>
              <a:rPr lang="es-AR" sz="2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es-AR" sz="2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s-AR" sz="4400" i="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CURSO  </a:t>
            </a:r>
            <a:r>
              <a:rPr lang="es-AR" sz="44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de DERECHO</a:t>
            </a:r>
            <a:br>
              <a:rPr lang="es-AR" sz="44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</a:br>
            <a:r>
              <a:rPr lang="es-AR" sz="44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ADMINISTRATIVO </a:t>
            </a:r>
            <a:br>
              <a:rPr lang="es-AR" sz="44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</a:br>
            <a:r>
              <a:rPr lang="es-AR" sz="4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«LEY DE BASES»</a:t>
            </a:r>
            <a:br>
              <a:rPr lang="es-AR" sz="4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</a:br>
            <a:r>
              <a:rPr lang="es-AR" sz="36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Ley 27.742</a:t>
            </a:r>
            <a:r>
              <a:rPr lang="es-AR" sz="48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 </a:t>
            </a:r>
            <a:r>
              <a:rPr lang="es-AR" sz="3600" i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(B.O. 08/07/24)</a:t>
            </a:r>
            <a:endParaRPr lang="es-AR" sz="2800" i="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60817" y="3423920"/>
            <a:ext cx="8769350" cy="3453534"/>
          </a:xfrm>
        </p:spPr>
        <p:txBody>
          <a:bodyPr/>
          <a:lstStyle/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endParaRPr lang="es-AR" sz="4000" b="1" dirty="0" smtClean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sym typeface="Lato"/>
            </a:endParaRP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r>
              <a:rPr lang="es-AR" sz="40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Empleo </a:t>
            </a:r>
            <a:r>
              <a:rPr lang="es-AR" sz="4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sym typeface="Lato"/>
              </a:rPr>
              <a:t>Público </a:t>
            </a: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r>
              <a:rPr lang="es-AR" sz="2800" b="1" dirty="0">
                <a:solidFill>
                  <a:srgbClr val="F79646">
                    <a:lumMod val="75000"/>
                  </a:srgbClr>
                </a:solidFill>
                <a:latin typeface="Lato"/>
                <a:sym typeface="Lato"/>
              </a:rPr>
              <a:t>Dra. Silvina Barón Knoll</a:t>
            </a: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endParaRPr lang="es-AR" sz="2800" dirty="0">
              <a:solidFill>
                <a:srgbClr val="F79646">
                  <a:lumMod val="75000"/>
                </a:srgbClr>
              </a:solidFill>
              <a:latin typeface="Lato"/>
              <a:sym typeface="Lato"/>
            </a:endParaRP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r>
              <a:rPr lang="es-AR" b="1" dirty="0">
                <a:solidFill>
                  <a:srgbClr val="4BACC6">
                    <a:lumMod val="75000"/>
                  </a:srgbClr>
                </a:solidFill>
                <a:latin typeface="Lato"/>
                <a:sym typeface="Lato"/>
              </a:rPr>
              <a:t>Suprema Corte de Justicia- IEDA-</a:t>
            </a: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Clr>
                <a:srgbClr val="888888"/>
              </a:buClr>
              <a:buSzPts val="3500"/>
            </a:pPr>
            <a:r>
              <a:rPr lang="es-AR" b="1" dirty="0">
                <a:solidFill>
                  <a:srgbClr val="4BACC6">
                    <a:lumMod val="75000"/>
                  </a:srgbClr>
                </a:solidFill>
                <a:latin typeface="Lato"/>
                <a:sym typeface="Lato"/>
              </a:rPr>
              <a:t>Universidad de Mendoza, 21/08/2024</a:t>
            </a:r>
          </a:p>
          <a:p>
            <a:endParaRPr lang="es-AR" dirty="0" smtClean="0"/>
          </a:p>
          <a:p>
            <a:endParaRPr lang="es-AR" dirty="0"/>
          </a:p>
          <a:p>
            <a:endParaRPr lang="es-AR" dirty="0"/>
          </a:p>
          <a:p>
            <a:endParaRPr lang="es-AR" dirty="0" smtClean="0"/>
          </a:p>
          <a:p>
            <a:endParaRPr lang="es-AR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805815"/>
          </a:xfrm>
        </p:spPr>
        <p:txBody>
          <a:bodyPr/>
          <a:lstStyle/>
          <a:p>
            <a:r>
              <a:rPr lang="es-A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REESTRUCTURACION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93738" y="1219200"/>
            <a:ext cx="4265612" cy="1209041"/>
          </a:xfrm>
        </p:spPr>
        <p:txBody>
          <a:bodyPr/>
          <a:lstStyle/>
          <a:p>
            <a:pPr lvl="0" algn="ctr"/>
            <a:r>
              <a:rPr lang="es-MX" sz="3200" dirty="0" smtClean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LEY 25.164</a:t>
            </a:r>
            <a:endParaRPr lang="es-MX" sz="3200" dirty="0">
              <a:solidFill>
                <a:srgbClr val="3333C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/>
            <a:r>
              <a:rPr lang="es-MX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BUENOS AIRES, 15 de Septiembre 1999</a:t>
            </a:r>
          </a:p>
          <a:p>
            <a:pPr lvl="0"/>
            <a:r>
              <a:rPr lang="es-MX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(BO 08/10/1999)</a:t>
            </a:r>
          </a:p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93738" y="2255520"/>
            <a:ext cx="4265612" cy="5080000"/>
          </a:xfrm>
        </p:spPr>
        <p:txBody>
          <a:bodyPr/>
          <a:lstStyle/>
          <a:p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Si durante el período de disponibilidad se produjeran vacantes en la Administración Pública Central y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Organismos descentralizados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deberá priorizarse el trabajador que se encuentre en situación de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disponibilidad para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la cobertura de dichas vacantes.</a:t>
            </a:r>
          </a:p>
          <a:p>
            <a:r>
              <a:rPr lang="es-MX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Vencido el término de la disponibilidad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sin que haya sido reubicado, o en el caso que el agente rehusare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 ofrecimiento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de ocupar un cargo o no existieran vacantes, se producirá la baja, generándose el derecho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 percibir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una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INDEMNIZACIÓN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igual a un (1) mes de sueldo por cada año de servicio o fracción mayor de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tres meses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tomando como base la mejor remuneración mensual, normal y habitual percibida durante el último año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 durante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el tiempo de prestación de servicios si éste fuera menor, salvo el mejor derecho que se estableciere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 el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Convenio Colectivo de Trabajo y las indemnizaciones especiales que pudieren regularse por dicha vía.</a:t>
            </a:r>
          </a:p>
          <a:p>
            <a:endParaRPr lang="es-AR" sz="14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3"/>
          </p:nvPr>
        </p:nvSpPr>
        <p:spPr>
          <a:xfrm>
            <a:off x="5103813" y="1198880"/>
            <a:ext cx="4284662" cy="1249681"/>
          </a:xfrm>
        </p:spPr>
        <p:txBody>
          <a:bodyPr/>
          <a:lstStyle/>
          <a:p>
            <a:pPr lvl="0" algn="ctr"/>
            <a:r>
              <a:rPr lang="es-MX" sz="3200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LEY 27.742</a:t>
            </a:r>
          </a:p>
          <a:p>
            <a:pPr lvl="0"/>
            <a:r>
              <a:rPr lang="es-MX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BUENOS AIRES, 27 de Junio de 2024</a:t>
            </a:r>
          </a:p>
          <a:p>
            <a:pPr lvl="0"/>
            <a:r>
              <a:rPr lang="es-MX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(B.O. 08/07/2024)</a:t>
            </a:r>
          </a:p>
          <a:p>
            <a:endParaRPr lang="es-AR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4"/>
          </p:nvPr>
        </p:nvSpPr>
        <p:spPr>
          <a:xfrm>
            <a:off x="5103813" y="2184400"/>
            <a:ext cx="4284662" cy="5191760"/>
          </a:xfrm>
        </p:spPr>
        <p:txBody>
          <a:bodyPr/>
          <a:lstStyle/>
          <a:p>
            <a:pPr lvl="0"/>
            <a:endParaRPr lang="es-MX" sz="1600" u="sng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/>
            <a:r>
              <a:rPr lang="es-MX" sz="1600" u="sng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Cumplido </a:t>
            </a:r>
            <a:r>
              <a:rPr lang="es-MX" sz="16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el término de disponibilidad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sin que el trabajador hubiera formalizado una nueva relación de trabajo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quedará automáticamente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desvinculado de la Administración Pública nacional.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Tendrá derecho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a percibir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una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INDEMNIZACIÓN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igual a un (1) mes de sueldo por cada año de servicio o fracción mayor de tres (3) meses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tomando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como base la mejor remuneración mensual, normal y habitual percibida durante el último año 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durante el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tiempo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 prestación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de servicios si éste fuera menor, salvo el mejor derecho que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 estableciere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en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 Convenio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Colectivo de Trabajo y las indemnizaciones especiales que pudieren regularse por dicha vía.</a:t>
            </a:r>
          </a:p>
          <a:p>
            <a:pPr lvl="0"/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La presente norma será de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APLICACIÓN SUPLETORIA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al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personal alcanzado por el régimen de estabilidad propia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 virtud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de leyes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 estatutos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especiales 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convenciones colectivas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de trabajo.</a:t>
            </a:r>
          </a:p>
          <a:p>
            <a:endParaRPr lang="es-AR" dirty="0"/>
          </a:p>
        </p:txBody>
      </p:sp>
      <p:sp>
        <p:nvSpPr>
          <p:cNvPr id="7" name="6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B8ADFD-9D2C-42D8-8674-F222968AC80A}" type="datetime1">
              <a:rPr lang="es-AR" smtClean="0"/>
              <a:t>20/8/2024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AR" smtClean="0"/>
              <a:t>Silvina Baron Knoll</a:t>
            </a:r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idx="12"/>
          </p:nvPr>
        </p:nvSpPr>
        <p:spPr>
          <a:xfrm>
            <a:off x="7934960" y="7010400"/>
            <a:ext cx="1861184" cy="38354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8363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503237" y="301625"/>
            <a:ext cx="9067800" cy="582295"/>
          </a:xfrm>
        </p:spPr>
        <p:txBody>
          <a:bodyPr/>
          <a:lstStyle/>
          <a:p>
            <a:pPr algn="just"/>
            <a:r>
              <a:rPr lang="es-AR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ESTABILIDAD</a:t>
            </a:r>
            <a:endParaRPr lang="es-AR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503237" y="853440"/>
            <a:ext cx="9067800" cy="6512559"/>
          </a:xfrm>
        </p:spPr>
        <p:txBody>
          <a:bodyPr/>
          <a:lstStyle/>
          <a:p>
            <a:pPr marL="0" lvl="0" indent="0" algn="ctr">
              <a:lnSpc>
                <a:spcPct val="95000"/>
              </a:lnSpc>
              <a:buSzPts val="2800"/>
            </a:pPr>
            <a:r>
              <a:rPr lang="es-MX" sz="24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Es </a:t>
            </a:r>
            <a:r>
              <a:rPr lang="es-MX" sz="24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la facultad de conservar el cargo y gozar de los derechos estatutarios salvo causa legal que determine la extinción del </a:t>
            </a:r>
            <a:r>
              <a:rPr lang="es-MX" sz="24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vínculo.</a:t>
            </a:r>
          </a:p>
          <a:p>
            <a:pPr marL="0" lvl="0" indent="0" algn="ctr">
              <a:lnSpc>
                <a:spcPct val="95000"/>
              </a:lnSpc>
              <a:buSzPts val="2800"/>
            </a:pPr>
            <a:endParaRPr lang="es-MX" sz="2400" dirty="0" smtClean="0"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0" lvl="0" indent="0" algn="ctr">
              <a:lnSpc>
                <a:spcPct val="95000"/>
              </a:lnSpc>
              <a:buSzPts val="2800"/>
            </a:pP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“Comprende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el derecho del agente público a conservar su empleo, el nivel </a:t>
            </a:r>
            <a:r>
              <a:rPr lang="es-MX" sz="2200" dirty="0" err="1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escalafonario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alcanzado, promocionar en la carrera administrativa, siempre que se respeten las condiciones de ingreso y promoción establecidas en el régimen jurídico aplicable, y mientras no existan causas legítimas para extinguir la relación 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jurídica». (</a:t>
            </a:r>
            <a:r>
              <a:rPr lang="es-MX" sz="2200" dirty="0" err="1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Ivanega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)</a:t>
            </a:r>
            <a:endParaRPr lang="es-MX" sz="2200" dirty="0">
              <a:solidFill>
                <a:srgbClr val="E6E6E6"/>
              </a:solidFill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0" lvl="0" indent="0" algn="just">
              <a:lnSpc>
                <a:spcPct val="95000"/>
              </a:lnSpc>
              <a:buSzPts val="2800"/>
            </a:pPr>
            <a:endParaRPr lang="es-MX" sz="2800" b="1" dirty="0">
              <a:latin typeface="Times New Roman"/>
              <a:ea typeface="Calibri" pitchFamily="34" charset="0"/>
              <a:cs typeface="Times New Roman"/>
              <a:sym typeface="Times New Roman"/>
            </a:endParaRPr>
          </a:p>
          <a:p>
            <a:pPr marL="0" lvl="0" indent="0" algn="just">
              <a:lnSpc>
                <a:spcPct val="95000"/>
              </a:lnSpc>
              <a:buSzPts val="2800"/>
            </a:pPr>
            <a:r>
              <a:rPr lang="es-MX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 Art</a:t>
            </a:r>
            <a:r>
              <a:rPr lang="es-MX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. 14 bis </a:t>
            </a:r>
            <a:r>
              <a:rPr lang="es-MX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CN </a:t>
            </a:r>
            <a:r>
              <a:rPr lang="es-MX" sz="22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“las leyes asegurarán la estabilidad del empleado público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”. </a:t>
            </a:r>
            <a:endParaRPr lang="es-MX" sz="2200" dirty="0"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0" lvl="0" indent="0" algn="just">
              <a:lnSpc>
                <a:spcPct val="95000"/>
              </a:lnSpc>
              <a:spcBef>
                <a:spcPts val="500"/>
              </a:spcBef>
              <a:buSzPts val="2800"/>
            </a:pPr>
            <a:r>
              <a:rPr lang="es-MX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 Art</a:t>
            </a:r>
            <a:r>
              <a:rPr lang="es-MX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.  30 </a:t>
            </a:r>
            <a:r>
              <a:rPr lang="es-MX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CM.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 sólo se pierde por causa justificada. (Ej. haber cumplido la edad 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jubilatoria). </a:t>
            </a:r>
            <a:r>
              <a:rPr lang="es-MX" sz="2200" i="1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No </a:t>
            </a:r>
            <a:r>
              <a:rPr lang="es-MX" sz="2200" i="1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hay remoción sin causa</a:t>
            </a:r>
            <a:r>
              <a:rPr lang="es-MX" sz="2200" i="1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.</a:t>
            </a:r>
          </a:p>
          <a:p>
            <a:pPr marL="0" lvl="0" indent="-177800" algn="just">
              <a:lnSpc>
                <a:spcPct val="95000"/>
              </a:lnSpc>
              <a:spcBef>
                <a:spcPts val="500"/>
              </a:spcBef>
              <a:buSzPts val="2800"/>
              <a:buFont typeface="Times New Roman"/>
              <a:buChar char="-"/>
            </a:pPr>
            <a:r>
              <a:rPr lang="es-MX" sz="2200" b="1" dirty="0" smtClean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Art </a:t>
            </a:r>
            <a:r>
              <a:rPr lang="es-MX" sz="2200" b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8 Ley 25164</a:t>
            </a:r>
            <a:r>
              <a:rPr lang="es-MX" sz="2200" b="1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 régimen de estabilidad.</a:t>
            </a:r>
            <a:endParaRPr lang="es-MX" sz="22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0" lvl="0" indent="-177800" algn="just">
              <a:lnSpc>
                <a:spcPct val="95000"/>
              </a:lnSpc>
              <a:spcBef>
                <a:spcPts val="500"/>
              </a:spcBef>
              <a:buSzPts val="2800"/>
              <a:buFont typeface="Times New Roman"/>
              <a:buChar char="-"/>
            </a:pPr>
            <a:r>
              <a:rPr lang="es-MX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Art. </a:t>
            </a:r>
            <a:r>
              <a:rPr lang="es-MX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16 Dto. Ley 560/73 </a:t>
            </a:r>
            <a:r>
              <a:rPr lang="es-MX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-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derecho a la 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estabilidad (agente/funcionario permanente): a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conservar el 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empleo, la 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jerarquía </a:t>
            </a: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y el nivel alcanzados.</a:t>
            </a:r>
            <a:endParaRPr lang="es-MX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0" lvl="0" indent="0" algn="ctr">
              <a:lnSpc>
                <a:spcPct val="95000"/>
              </a:lnSpc>
              <a:spcBef>
                <a:spcPts val="1400"/>
              </a:spcBef>
              <a:buSzPts val="2400"/>
            </a:pPr>
            <a:r>
              <a:rPr lang="es-MX" sz="20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(</a:t>
            </a:r>
            <a:r>
              <a:rPr lang="es-MX" sz="2000" u="sng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Razones legítimas para disolver el </a:t>
            </a:r>
            <a:r>
              <a:rPr lang="es-MX" sz="2000" u="sng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vínculo:</a:t>
            </a:r>
            <a:r>
              <a:rPr lang="es-MX" sz="2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MX" sz="2000" dirty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potestad de la Administración para modificar su estructura y en consecuencia suprimir cargos, por evaluar que no responden a las razones de interés público originarias y que justificaron su creación</a:t>
            </a:r>
            <a:r>
              <a:rPr lang="es-MX" sz="20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).</a:t>
            </a:r>
            <a:endParaRPr lang="es-MX" sz="2000" dirty="0">
              <a:solidFill>
                <a:srgbClr val="E6E6E6"/>
              </a:solidFill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>
          <a:xfrm>
            <a:off x="523557" y="7244080"/>
            <a:ext cx="2344737" cy="58420"/>
          </a:xfrm>
        </p:spPr>
        <p:txBody>
          <a:bodyPr/>
          <a:lstStyle/>
          <a:p>
            <a:fld id="{1E393798-5E55-4641-BB13-F3368A005387}" type="datetime1">
              <a:rPr lang="es-AR" smtClean="0">
                <a:solidFill>
                  <a:srgbClr val="FFFFFF"/>
                </a:solidFill>
              </a:rPr>
              <a:pPr/>
              <a:t>20/8/2024</a:t>
            </a:fld>
            <a:endParaRPr lang="es-AR" dirty="0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>
          <a:xfrm>
            <a:off x="3448050" y="7355840"/>
            <a:ext cx="3192462" cy="45719"/>
          </a:xfrm>
        </p:spPr>
        <p:txBody>
          <a:bodyPr/>
          <a:lstStyle/>
          <a:p>
            <a:endParaRPr lang="es-AR" dirty="0">
              <a:solidFill>
                <a:srgbClr val="FFFF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s-AR" sz="1000" dirty="0" smtClean="0"/>
          </a:p>
          <a:p>
            <a:endParaRPr lang="es-AR" sz="1000" dirty="0"/>
          </a:p>
        </p:txBody>
      </p:sp>
    </p:spTree>
    <p:extLst>
      <p:ext uri="{BB962C8B-B14F-4D97-AF65-F5344CB8AC3E}">
        <p14:creationId xmlns:p14="http://schemas.microsoft.com/office/powerpoint/2010/main" val="21430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0"/>
          <p:cNvSpPr txBox="1">
            <a:spLocks noGrp="1"/>
          </p:cNvSpPr>
          <p:nvPr>
            <p:ph type="body" idx="1"/>
          </p:nvPr>
        </p:nvSpPr>
        <p:spPr>
          <a:xfrm>
            <a:off x="215900" y="101600"/>
            <a:ext cx="9466580" cy="703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>
            <a:noAutofit/>
          </a:bodyPr>
          <a:lstStyle/>
          <a:p>
            <a:pPr marL="457200" marR="0" lvl="0" indent="-4572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−"/>
            </a:pPr>
            <a:endParaRPr lang="es-AR" dirty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s-A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A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  </a:t>
            </a:r>
            <a:r>
              <a:rPr lang="es-AR" sz="36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JURISPRUDENCIA:</a:t>
            </a: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s-AR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s-AR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			</a:t>
            </a:r>
            <a:r>
              <a:rPr lang="es-AR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Estabilidad:</a:t>
            </a:r>
            <a:endParaRPr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s-AR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	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Fallo </a:t>
            </a:r>
            <a:r>
              <a:rPr lang="es-AR" sz="2200" b="1" i="1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“</a:t>
            </a:r>
            <a:r>
              <a:rPr lang="es-AR" sz="2200" b="1" i="1" u="none" dirty="0" err="1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Madorrán</a:t>
            </a:r>
            <a:r>
              <a:rPr lang="es-AR" sz="2200" b="1" i="1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”</a:t>
            </a:r>
            <a:r>
              <a:rPr lang="es-AR" sz="2200" b="1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…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finalmente se reconoció que el derecho a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la 	estabilidad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significa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el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derecho a permanecer en el cargo y prohíbe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al 	estado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la ruptura discrecional del vínculo de empleo público,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	añadiéndose además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que este derecho no se pierde por pertenecer a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la 	administración 	pública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descentralizada o porque se haya firmado un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	convenio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colectivo en el 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que </a:t>
            </a:r>
            <a:r>
              <a:rPr lang="es-AR" sz="2200" b="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se renuncia a la garantía de la estabilidad</a:t>
            </a:r>
            <a:r>
              <a:rPr lang="es-AR" sz="2200" b="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. (CSJN, 03/05/2007)</a:t>
            </a:r>
          </a:p>
          <a:p>
            <a:pPr marL="0" lvl="0" indent="0" algn="ctr">
              <a:spcBef>
                <a:spcPts val="1400"/>
              </a:spcBef>
              <a:buSzPts val="2800"/>
            </a:pPr>
            <a:r>
              <a:rPr lang="es-AR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Reestructuración:</a:t>
            </a:r>
          </a:p>
          <a:p>
            <a:pPr marL="0" lvl="0" indent="0" algn="ctr">
              <a:spcBef>
                <a:spcPts val="1400"/>
              </a:spcBef>
              <a:buSzPts val="2800"/>
            </a:pP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	Fallo </a:t>
            </a:r>
            <a:r>
              <a:rPr lang="es-AR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</a:t>
            </a:r>
            <a:r>
              <a:rPr lang="es-AR" sz="22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Erbetta</a:t>
            </a:r>
            <a:r>
              <a:rPr lang="es-AR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 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CSJN señala que «la estabilidad reconocida al 	empleado público por la Ley Fundamental tiende a impedir la remoción 	arbitraria de funcionarios y empleados por motivos extraños al interés 	público, pero ello no les confiere un derecho absoluto que los coloque por 	encima del interés general y que obligue a mantenerlos en actividad aún 	cuando sus servicios dejen de ser necesarios, ya sea por supresión del 	cargo, por motivos de economía o por otras causas...». (CSJN, </a:t>
            </a:r>
            <a:r>
              <a:rPr lang="es-AR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09/02/2023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0" lvl="0" indent="0" algn="ctr">
              <a:spcBef>
                <a:spcPts val="1400"/>
              </a:spcBef>
              <a:buSzPts val="2800"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418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41362" y="0"/>
            <a:ext cx="8604250" cy="792480"/>
          </a:xfrm>
        </p:spPr>
        <p:txBody>
          <a:bodyPr/>
          <a:lstStyle/>
          <a:p>
            <a:pPr algn="ctr"/>
            <a:r>
              <a:rPr lang="es-AR" sz="3200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En la Provincia de MENDOZA:</a:t>
            </a:r>
            <a:endParaRPr lang="es-AR" sz="3200" i="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325120" y="701040"/>
            <a:ext cx="9479280" cy="662432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MX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Art</a:t>
            </a:r>
            <a:r>
              <a:rPr lang="es-MX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. 17</a:t>
            </a:r>
            <a:r>
              <a:rPr lang="es-MX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MX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– «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Cuando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como consecuencia de la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reestructuración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de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 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organismo del Estado, que comporte su supresión o la de </a:t>
            </a:r>
          </a:p>
          <a:p>
            <a:pPr algn="just">
              <a:lnSpc>
                <a:spcPct val="150000"/>
              </a:lnSpc>
            </a:pP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ependencias que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 integren,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sus agentes permanentes </a:t>
            </a:r>
            <a:endParaRPr lang="es-MX" sz="20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quedaran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disponibilidad por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 termino de seis (6) meses </a:t>
            </a:r>
            <a:endParaRPr lang="es-MX" sz="20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partir de la fecha en que se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notifique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supresión referida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precedentemente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endParaRPr lang="es-MX" sz="20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 transcurso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dicho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lapso,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 personal aludido deberá ser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REUBICADO con</a:t>
            </a:r>
          </a:p>
          <a:p>
            <a:pPr algn="just">
              <a:lnSpc>
                <a:spcPct val="150000"/>
              </a:lnSpc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PRIORIDAD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ABSOLUTA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 cualquier vacante de la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especialidad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equivalente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nivel </a:t>
            </a:r>
            <a:endParaRPr lang="es-MX" sz="20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y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jerarquía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existente o que se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produzca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 el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ámbito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del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presente estatuto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si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reúne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las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condiciones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exigidas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En el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ínterin no prestará servicios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percibiendo la totalidad 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del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las retribuciones y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asignaciones que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 correspondan.</a:t>
            </a:r>
          </a:p>
          <a:p>
            <a:pPr algn="just">
              <a:lnSpc>
                <a:spcPct val="150000"/>
              </a:lnSpc>
            </a:pP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Si la reubicación no fuere posible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cumplido el plazo de disponibilidad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operará la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casación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ese personal en forma definitiva. Los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agentes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cesados tendrán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derecho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</a:p>
          <a:p>
            <a:pPr algn="just">
              <a:lnSpc>
                <a:spcPct val="150000"/>
              </a:lnSpc>
            </a:pP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percibir 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una 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indemnización</a:t>
            </a:r>
            <a:r>
              <a:rPr lang="es-MX" sz="2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equivalente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…» (</a:t>
            </a:r>
            <a:r>
              <a:rPr lang="es-MX" sz="20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Texto según 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</a:t>
            </a: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y 5811, art.32).</a:t>
            </a:r>
            <a:endParaRPr lang="es-AR" sz="2000" b="1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10" y="508000"/>
            <a:ext cx="2243138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6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41362" y="282575"/>
            <a:ext cx="8604250" cy="774065"/>
          </a:xfrm>
        </p:spPr>
        <p:txBody>
          <a:bodyPr/>
          <a:lstStyle/>
          <a:p>
            <a:pPr algn="ctr"/>
            <a:r>
              <a:rPr lang="es-AR" sz="3200" i="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En la Provincia de MENDOZA:</a:t>
            </a:r>
            <a:endParaRPr lang="es-AR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36880" y="1087120"/>
            <a:ext cx="9073832" cy="6187440"/>
          </a:xfrm>
        </p:spPr>
        <p:txBody>
          <a:bodyPr/>
          <a:lstStyle/>
          <a:p>
            <a:pPr algn="just"/>
            <a:endParaRPr lang="es-MX" sz="2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MX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Art</a:t>
            </a:r>
            <a:r>
              <a:rPr lang="es-MX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. 52 - </a:t>
            </a:r>
            <a:r>
              <a:rPr lang="es-MX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Cuando se disponga la reincorporación del agente, esta podrá efectuarse en distinta dependencia y en otra función de la especialidad, de igual nivel y jerarquía a la que ocupaba al momento de la separación del cargo, y con la remuneración vigente. Además se le abonaran los haberes devengados desde la fecha en que se dispuso el cese de la prestación de servicios. </a:t>
            </a:r>
            <a:endParaRPr lang="es-MX" sz="22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endParaRPr lang="es-MX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MX" sz="2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Art</a:t>
            </a:r>
            <a:r>
              <a:rPr lang="es-MX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. 53 - </a:t>
            </a:r>
            <a:r>
              <a:rPr lang="es-MX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 personal de todas las reparticiones estatales de la provincia, tendrá derecho a su reincorporación cuando fuere separado del cargo</a:t>
            </a:r>
            <a:r>
              <a:rPr lang="es-MX" sz="2200" i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Tanto el agente como el estado, </a:t>
            </a:r>
            <a:r>
              <a:rPr lang="es-MX" sz="2200" b="1" i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podrán optar</a:t>
            </a:r>
            <a:r>
              <a:rPr lang="es-MX" sz="2200" i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por la reincorporación o por el pago de una indemnización </a:t>
            </a:r>
            <a:r>
              <a:rPr lang="es-MX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conforme </a:t>
            </a:r>
            <a:r>
              <a:rPr lang="es-MX" sz="2200" i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 la escala </a:t>
            </a:r>
            <a:r>
              <a:rPr lang="es-MX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siguiente</a:t>
            </a:r>
            <a:r>
              <a:rPr lang="es-MX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(…) A los efectos de la aplicación de esta escala, se tendrá en cuenta </a:t>
            </a:r>
            <a:r>
              <a:rPr lang="es-MX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 sueldo </a:t>
            </a:r>
            <a:r>
              <a:rPr lang="es-MX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básico y bonificación por antigüedad con exclusión de toda </a:t>
            </a:r>
            <a:r>
              <a:rPr lang="es-MX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otra retribución.</a:t>
            </a:r>
          </a:p>
          <a:p>
            <a:pPr algn="just"/>
            <a:r>
              <a:rPr lang="es-MX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s-MX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</a:p>
          <a:p>
            <a:pPr algn="just"/>
            <a:r>
              <a:rPr lang="es-MX" sz="2000" b="1" u="sng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Nota.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Por el </a:t>
            </a:r>
            <a:r>
              <a:rPr lang="es-MX" sz="2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ppio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«</a:t>
            </a:r>
            <a:r>
              <a:rPr lang="es-MX" sz="20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 </a:t>
            </a:r>
            <a:r>
              <a:rPr lang="es-MX" sz="2000" i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homine</a:t>
            </a:r>
            <a:r>
              <a:rPr lang="es-MX" sz="2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 (Ley 9003) ante una cesantía ilegítima no se le puede dar al Estado la opción de mantenerla cesantía a cambio de una indemnización.</a:t>
            </a:r>
            <a:endParaRPr lang="es-AR" sz="20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3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2" y="282575"/>
            <a:ext cx="8604250" cy="1586865"/>
          </a:xfrm>
        </p:spPr>
        <p:txBody>
          <a:bodyPr/>
          <a:lstStyle/>
          <a:p>
            <a:r>
              <a:rPr lang="es-AR" sz="34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Última reforma provincial!!!</a:t>
            </a:r>
            <a:br>
              <a:rPr lang="es-AR" sz="34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s-AR" sz="34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LEY 9550 (BO 18/06/2024)</a:t>
            </a:r>
            <a:r>
              <a:rPr lang="es-AR" sz="32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endParaRPr lang="es-AR" sz="3200" i="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AR" sz="2800" dirty="0" smtClean="0">
                <a:solidFill>
                  <a:schemeClr val="tx1"/>
                </a:solidFill>
                <a:latin typeface="Calibri"/>
                <a:ea typeface="Calibri"/>
              </a:rPr>
              <a:t>	</a:t>
            </a:r>
          </a:p>
          <a:p>
            <a:pPr algn="just"/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algn="just"/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Mediante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la </a:t>
            </a:r>
            <a:r>
              <a:rPr lang="es-AR" b="1" dirty="0">
                <a:solidFill>
                  <a:schemeClr val="tx1"/>
                </a:solidFill>
                <a:latin typeface="Calibri"/>
                <a:ea typeface="Calibri"/>
              </a:rPr>
              <a:t>Ley N°9550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, publicada en el Boletín Oficial 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en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fecha (18/06/2024), el Gobierno provincial promulgó el denominado </a:t>
            </a:r>
            <a:r>
              <a:rPr lang="es-AR" b="1" dirty="0">
                <a:solidFill>
                  <a:schemeClr val="tx1"/>
                </a:solidFill>
                <a:latin typeface="Calibri"/>
                <a:ea typeface="Calibri"/>
              </a:rPr>
              <a:t>"Paquete Fiscal"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 por 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el cual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introdujo grandes cambios 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en:</a:t>
            </a:r>
          </a:p>
          <a:p>
            <a:pPr algn="just"/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marL="685800" indent="-457200" algn="just">
              <a:buFontTx/>
              <a:buChar char="-"/>
            </a:pPr>
            <a:r>
              <a:rPr lang="es-A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</a:rPr>
              <a:t>E</a:t>
            </a:r>
            <a:r>
              <a:rPr lang="es-A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</a:rPr>
              <a:t>mpleo Público</a:t>
            </a:r>
            <a:r>
              <a:rPr lang="es-A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</a:rPr>
              <a:t>,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 </a:t>
            </a:r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marL="685800" indent="-457200" algn="just">
              <a:buFontTx/>
              <a:buChar char="-"/>
            </a:pP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A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ctivos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provinciales, </a:t>
            </a:r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marL="685800" indent="-457200" algn="just">
              <a:buFontTx/>
              <a:buChar char="-"/>
            </a:pP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E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nergía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eléctrica, </a:t>
            </a:r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marL="685800" indent="-457200" algn="just">
              <a:buFontTx/>
              <a:buChar char="-"/>
            </a:pP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Caja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de Seguro Mutual, </a:t>
            </a:r>
            <a:endParaRPr lang="es-AR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marL="685800" indent="-457200" algn="just">
              <a:buFontTx/>
              <a:buChar char="-"/>
            </a:pP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R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égimen </a:t>
            </a:r>
            <a:r>
              <a:rPr lang="es-AR" dirty="0">
                <a:solidFill>
                  <a:schemeClr val="tx1"/>
                </a:solidFill>
                <a:latin typeface="Calibri"/>
                <a:ea typeface="Calibri"/>
              </a:rPr>
              <a:t>de coparticipación municipal y ordenamiento territorial.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82" y="779927"/>
            <a:ext cx="2859742" cy="171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2" y="233681"/>
            <a:ext cx="8604250" cy="995679"/>
          </a:xfrm>
        </p:spPr>
        <p:txBody>
          <a:bodyPr/>
          <a:lstStyle/>
          <a:p>
            <a:pPr algn="ctr"/>
            <a: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i="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</a:t>
            </a:r>
            <a:r>
              <a:rPr lang="es-AR" i="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9550:</a:t>
            </a:r>
            <a:r>
              <a:rPr lang="es-AR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 I: modificaciones en materia de empleo público </a:t>
            </a:r>
            <a:r>
              <a:rPr lang="es-MX" i="0" dirty="0">
                <a:solidFill>
                  <a:srgbClr val="FF6600"/>
                </a:solidFill>
              </a:rPr>
              <a:t>(BO 18/06/2024)</a:t>
            </a:r>
            <a:r>
              <a:rPr lang="es-MX" i="0" dirty="0"/>
              <a:t/>
            </a:r>
            <a:br>
              <a:rPr lang="es-MX" i="0" dirty="0"/>
            </a:br>
            <a:r>
              <a:rPr lang="es-MX" i="0" dirty="0"/>
              <a:t/>
            </a:r>
            <a:br>
              <a:rPr lang="es-MX" i="0" dirty="0"/>
            </a:br>
            <a:endParaRPr lang="es-AR" i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1362" y="1341121"/>
            <a:ext cx="8769350" cy="607568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AR" b="1" dirty="0" smtClean="0">
              <a:solidFill>
                <a:schemeClr val="tx1"/>
              </a:solidFill>
              <a:latin typeface="Calibri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I. </a:t>
            </a:r>
            <a:r>
              <a:rPr lang="es-AR" dirty="0" smtClean="0">
                <a:solidFill>
                  <a:schemeClr val="tx1"/>
                </a:solidFill>
                <a:latin typeface="Calibri"/>
                <a:ea typeface="Calibri"/>
              </a:rPr>
              <a:t>Se incorporan </a:t>
            </a: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en </a:t>
            </a:r>
            <a:r>
              <a:rPr lang="es-AR" b="1" dirty="0">
                <a:solidFill>
                  <a:schemeClr val="tx1"/>
                </a:solidFill>
                <a:latin typeface="Calibri"/>
                <a:ea typeface="Calibri"/>
              </a:rPr>
              <a:t>el régimen </a:t>
            </a: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disciplinario (Ley 9.103</a:t>
            </a: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), nuevas causales de cesantía -art 5 </a:t>
            </a:r>
            <a:r>
              <a:rPr lang="es-AR" b="1" dirty="0" err="1" smtClean="0">
                <a:solidFill>
                  <a:schemeClr val="tx1"/>
                </a:solidFill>
                <a:latin typeface="Calibri"/>
                <a:ea typeface="Calibri"/>
              </a:rPr>
              <a:t>inc</a:t>
            </a: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 g) y h)- y exoneración </a:t>
            </a:r>
            <a:r>
              <a:rPr lang="es-AR" b="1" dirty="0">
                <a:solidFill>
                  <a:schemeClr val="tx1"/>
                </a:solidFill>
                <a:latin typeface="Calibri"/>
                <a:ea typeface="Calibri"/>
              </a:rPr>
              <a:t>-</a:t>
            </a:r>
            <a:r>
              <a:rPr lang="es-AR" b="1" dirty="0" smtClean="0">
                <a:solidFill>
                  <a:schemeClr val="tx1"/>
                </a:solidFill>
                <a:latin typeface="Calibri"/>
                <a:ea typeface="Calibri"/>
              </a:rPr>
              <a:t>art 6 inc. d)-.</a:t>
            </a:r>
          </a:p>
          <a:p>
            <a:pPr lvl="0" algn="just"/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II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modifica el 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régimen de remuneraciones de los integrantes de organismos colegiados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dispuesto por el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primer párrafo del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art. 61 de la Ley </a:t>
            </a:r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4.322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lvl="0" algn="just"/>
            <a:endParaRPr lang="es-MX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/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III.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modifica el 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mecanismo de reserva de empleo dispuesto por el art. 49 de la ley </a:t>
            </a:r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5.811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lvl="0" algn="just"/>
            <a:endParaRPr lang="es-MX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/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IV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modifica el 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sistema de licencias por razones particulares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dispuesto por el 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art. 52 de la Ley </a:t>
            </a:r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5.811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lvl="0" algn="just"/>
            <a:endParaRPr lang="es-MX" b="1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/>
            <a:r>
              <a:rPr lang="es-MX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es-MX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deroga el</a:t>
            </a:r>
            <a:r>
              <a:rPr lang="es-MX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art. 56 del Estatuto del Empleado Público (Decreto Ley Nº 560/73)</a:t>
            </a:r>
            <a:endParaRPr lang="es-MX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endParaRPr lang="es-A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EMPLEO PÚBLICO </a:t>
            </a:r>
            <a:endParaRPr lang="es-AR" sz="2800" i="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60817" y="1332689"/>
            <a:ext cx="8769350" cy="5544765"/>
          </a:xfrm>
        </p:spPr>
        <p:txBody>
          <a:bodyPr/>
          <a:lstStyle/>
          <a:p>
            <a:endParaRPr lang="es-AR" dirty="0" smtClean="0"/>
          </a:p>
          <a:p>
            <a:endParaRPr lang="es-AR" dirty="0"/>
          </a:p>
          <a:p>
            <a:endParaRPr lang="es-AR" dirty="0"/>
          </a:p>
          <a:p>
            <a:endParaRPr lang="es-AR" dirty="0" smtClean="0"/>
          </a:p>
          <a:p>
            <a:endParaRPr lang="es-AR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44" y="1570323"/>
            <a:ext cx="6064187" cy="398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62" y="5941573"/>
            <a:ext cx="35417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3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94"/>
          <p:cNvSpPr txBox="1">
            <a:spLocks noGrp="1"/>
          </p:cNvSpPr>
          <p:nvPr>
            <p:ph type="body" idx="1"/>
          </p:nvPr>
        </p:nvSpPr>
        <p:spPr>
          <a:xfrm>
            <a:off x="-1" y="0"/>
            <a:ext cx="10080625" cy="730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100" rIns="0" bIns="0" anchor="t" anchorCtr="0">
            <a:noAutofit/>
          </a:bodyPr>
          <a:lstStyle/>
          <a:p>
            <a:pPr marL="342900" marR="0" lvl="0" indent="-3429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sz="4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>
              <a:spcBef>
                <a:spcPts val="1400"/>
              </a:spcBef>
              <a:buSzPts val="4000"/>
            </a:pPr>
            <a:r>
              <a:rPr lang="es-AR" sz="32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Mitos </a:t>
            </a:r>
            <a:r>
              <a:rPr lang="es-A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vs.</a:t>
            </a:r>
            <a:r>
              <a:rPr lang="es-AR" sz="32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realidad?. Problemas a resolver en materia de empleo público.</a:t>
            </a:r>
            <a:r>
              <a:rPr lang="es-AR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A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Relevancia…</a:t>
            </a:r>
            <a:r>
              <a:rPr lang="es-AR" sz="32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Times New Roman"/>
              </a:rPr>
              <a:t> que piensas al respecto?</a:t>
            </a:r>
            <a:endParaRPr sz="3200" b="1" i="0" u="none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  <a:sym typeface="Times New Roman"/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sz="4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lang="es-AR" sz="6000" b="1" i="1" u="non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Times New Roman"/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lang="es-AR" sz="60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lang="es-AR" sz="6000" b="1" i="1" u="non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Times New Roman"/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lang="es-AR" sz="4400" b="1" i="1" u="non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Times New Roman"/>
            </a:endParaRPr>
          </a:p>
          <a:p>
            <a:pPr marL="342900" marR="0" lvl="0" indent="-342900" algn="ctr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endParaRPr lang="es-AR" sz="3200" b="1" dirty="0" smtClean="0">
              <a:solidFill>
                <a:srgbClr val="FF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marR="0" lvl="0" indent="-34290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59" y="1950719"/>
            <a:ext cx="7315201" cy="465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4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s-AR" sz="36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MITO vs. REALIDAD?</a:t>
            </a:r>
            <a:endParaRPr lang="es-AR" sz="3600" i="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1. Sobredimensión</a:t>
            </a:r>
            <a:r>
              <a:rPr lang="es-A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(«son muchos», «sobran»).</a:t>
            </a:r>
          </a:p>
          <a:p>
            <a:pPr marL="228600" indent="0"/>
            <a:endParaRPr lang="es-AR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28600" indent="0"/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2. Improductividad </a:t>
            </a:r>
            <a:r>
              <a:rPr lang="es-A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«Gasto innecesario», «no hacen nada que sirva», «son vagos».</a:t>
            </a:r>
          </a:p>
          <a:p>
            <a:pPr marL="228600" indent="0"/>
            <a:endParaRPr lang="es-A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28600" indent="0"/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3. Baja calificación</a:t>
            </a:r>
            <a:r>
              <a:rPr lang="es-A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(«no saben o no les interesa», «están en el empleo público porque no pueden estar en el sector privado»).</a:t>
            </a:r>
          </a:p>
          <a:p>
            <a:pPr marL="228600" indent="0"/>
            <a:endParaRPr lang="es-A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28600" indent="0"/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4. Privilegios </a:t>
            </a:r>
            <a:r>
              <a:rPr lang="es-A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(«ingresan por acomodos», «hacen lo que quieren», «no los puede sacar nadie»).</a:t>
            </a:r>
          </a:p>
          <a:p>
            <a:pPr marL="228600" indent="0"/>
            <a:endParaRPr lang="es-AR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28600" indent="0"/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5. Alto costo</a:t>
            </a:r>
            <a:r>
              <a:rPr lang="es-AR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(«gasto excesivo», «deficitarios»).</a:t>
            </a:r>
            <a:endParaRPr lang="es-AR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28" y="584461"/>
            <a:ext cx="2842212" cy="19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 smtClean="0"/>
              <a:t> </a:t>
            </a:r>
            <a:r>
              <a:rPr lang="es-AR" sz="2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Cuestiones a resolver en el </a:t>
            </a:r>
            <a:r>
              <a:rPr lang="es-AR" sz="2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lang="es-AR" sz="2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mbito del EP. </a:t>
            </a:r>
            <a:r>
              <a:rPr lang="es-AR" sz="28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s-AR" sz="28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1362" y="1310326"/>
            <a:ext cx="8769350" cy="5587361"/>
          </a:xfrm>
        </p:spPr>
        <p:txBody>
          <a:bodyPr/>
          <a:lstStyle/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Disparidad de carrera administrativa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 varias jurisdicciones, poderes del Estado y niveles de gobierno. </a:t>
            </a:r>
          </a:p>
          <a:p>
            <a:pPr algn="just"/>
            <a:endParaRPr lang="es-AR" sz="22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Desiguales niveles de transparencia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 los mecanismos de ingreso y promoción en la carrera.</a:t>
            </a:r>
          </a:p>
          <a:p>
            <a:pPr algn="just"/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Ausencia de programas de capacitación 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permanente en varias jurisdicciones, poderes del Estado y niveles de gobierno.</a:t>
            </a:r>
          </a:p>
          <a:p>
            <a:pPr algn="just"/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Múltiples marcos legales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que regulan el Empleo Público.</a:t>
            </a:r>
          </a:p>
          <a:p>
            <a:pPr algn="just"/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Disparidades salariales pronunciadas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entre y dentro de los niveles de gobierno.</a:t>
            </a:r>
          </a:p>
          <a:p>
            <a:pPr algn="just"/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Ausencia de convenios colectivos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 varias jurisdicciones y niveles de gobierno. </a:t>
            </a:r>
          </a:p>
          <a:p>
            <a:pPr algn="just"/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7. </a:t>
            </a:r>
            <a:r>
              <a:rPr lang="es-AR" sz="22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Brecha de género</a:t>
            </a:r>
            <a:r>
              <a:rPr lang="es-AR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 el acceso a cargos directivos</a:t>
            </a:r>
            <a:endParaRPr lang="es-AR" sz="2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/>
          <p:nvPr/>
        </p:nvSpPr>
        <p:spPr>
          <a:xfrm>
            <a:off x="434975" y="203200"/>
            <a:ext cx="928687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algn="ctr">
              <a:buSzPts val="3200"/>
              <a:buFont typeface="Calibri"/>
              <a:buNone/>
            </a:pPr>
            <a:r>
              <a:rPr lang="es-AR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A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organización administrativa </a:t>
            </a:r>
          </a:p>
          <a:p>
            <a:pPr algn="ctr">
              <a:buSzPts val="3200"/>
              <a:buFont typeface="Calibri"/>
              <a:buNone/>
            </a:pPr>
            <a:r>
              <a:rPr lang="es-A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y la RELEVANCIA del EMPLEO PÚBLICO:</a:t>
            </a:r>
            <a:endParaRPr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434974" y="1381760"/>
            <a:ext cx="9286875" cy="581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algn="ctr">
              <a:buSzPts val="2000"/>
              <a:buFont typeface="Verdana"/>
              <a:buNone/>
            </a:pPr>
            <a:r>
              <a:rPr lang="es-A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I. La </a:t>
            </a:r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Administración Pública es </a:t>
            </a:r>
            <a:r>
              <a:rPr lang="es-A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una </a:t>
            </a:r>
            <a:r>
              <a:rPr lang="es-A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ORGANIZACIÓN.</a:t>
            </a:r>
            <a:endParaRPr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buClr>
                <a:srgbClr val="FFFFFF"/>
              </a:buClr>
              <a:buSzPts val="2000"/>
            </a:pPr>
            <a:endParaRPr sz="2400" dirty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 algn="just">
              <a:buSzPts val="2000"/>
              <a:buFont typeface="Verdana"/>
              <a:buNone/>
            </a:pPr>
            <a:r>
              <a:rPr lang="es-AR" sz="2400" b="1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*</a:t>
            </a:r>
            <a:r>
              <a:rPr lang="es-AR" sz="24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 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Posee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una ESTRUCTURA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, cuyo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funcionamiento está sujeto a PRINCIPIOS 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y REGLAS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JURÍDICAS.</a:t>
            </a:r>
            <a:endParaRPr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Clr>
                <a:srgbClr val="FFFFFF"/>
              </a:buClr>
              <a:buSzPts val="2000"/>
            </a:pPr>
            <a:endParaRPr sz="2200" dirty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>
              <a:buSzPts val="2000"/>
              <a:buFont typeface="Verdana"/>
              <a:buNone/>
            </a:pP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*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Para el ejercicio del poder público (estatal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).</a:t>
            </a:r>
            <a:endParaRPr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Clr>
                <a:srgbClr val="FFFFFF"/>
              </a:buClr>
              <a:buSzPts val="2000"/>
            </a:pPr>
            <a:endParaRPr sz="2200" dirty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>
              <a:buSzPts val="2000"/>
            </a:pP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* Al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SERVICIO 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de la </a:t>
            </a: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COMUNIDAD 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y de sus </a:t>
            </a:r>
          </a:p>
          <a:p>
            <a:pPr>
              <a:buSzPts val="2000"/>
            </a:pPr>
            <a:r>
              <a:rPr lang="es-AR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	</a:t>
            </a: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CIUDADANOS.</a:t>
            </a:r>
          </a:p>
          <a:p>
            <a:pPr>
              <a:buSzPts val="2000"/>
            </a:pPr>
            <a:endParaRPr lang="es-AR" sz="2200" dirty="0" smtClean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>
              <a:buSzPts val="2000"/>
            </a:pPr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s-A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II. RELEVANCIA del EP:</a:t>
            </a:r>
            <a:endParaRPr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Clr>
                <a:srgbClr val="FFFFFF"/>
              </a:buClr>
              <a:buSzPts val="2000"/>
            </a:pPr>
            <a:endParaRPr sz="2000" dirty="0">
              <a:latin typeface="Verdana"/>
              <a:ea typeface="Verdana"/>
              <a:cs typeface="Verdana"/>
              <a:sym typeface="Verdana"/>
            </a:endParaRPr>
          </a:p>
          <a:p>
            <a:pPr>
              <a:buClr>
                <a:srgbClr val="FFFFFF"/>
              </a:buClr>
              <a:buSzPts val="2000"/>
            </a:pP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1. Efectividad de las políticas públicas.</a:t>
            </a:r>
          </a:p>
          <a:p>
            <a:pPr>
              <a:buClr>
                <a:srgbClr val="FFFFFF"/>
              </a:buClr>
              <a:buSzPts val="2000"/>
            </a:pPr>
            <a:endParaRPr lang="es-MX" sz="2200" dirty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>
              <a:buClr>
                <a:srgbClr val="FFFFFF"/>
              </a:buClr>
              <a:buSzPts val="2000"/>
            </a:pP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2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. Legitimidad de las acciones de gobierno.</a:t>
            </a:r>
          </a:p>
          <a:p>
            <a:pPr>
              <a:buClr>
                <a:srgbClr val="FFFFFF"/>
              </a:buClr>
              <a:buSzPts val="2000"/>
            </a:pPr>
            <a:endParaRPr lang="es-MX" sz="2200" dirty="0">
              <a:latin typeface="Calibri" pitchFamily="34" charset="0"/>
              <a:ea typeface="Calibri" pitchFamily="34" charset="0"/>
              <a:cs typeface="Calibri" pitchFamily="34" charset="0"/>
              <a:sym typeface="Verdana"/>
            </a:endParaRPr>
          </a:p>
          <a:p>
            <a:pPr>
              <a:buClr>
                <a:srgbClr val="FFFFFF"/>
              </a:buClr>
              <a:buSzPts val="2000"/>
            </a:pPr>
            <a:r>
              <a:rPr lang="es-MX" sz="22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3</a:t>
            </a:r>
            <a:r>
              <a:rPr lang="es-MX" sz="2200" dirty="0">
                <a:latin typeface="Calibri" pitchFamily="34" charset="0"/>
                <a:ea typeface="Calibri" pitchFamily="34" charset="0"/>
                <a:cs typeface="Calibri" pitchFamily="34" charset="0"/>
                <a:sym typeface="Verdana"/>
              </a:rPr>
              <a:t>. Facilidad en el acceso a derechos.</a:t>
            </a:r>
          </a:p>
          <a:p>
            <a:pPr>
              <a:buClr>
                <a:srgbClr val="FFFFFF"/>
              </a:buClr>
              <a:buSzPts val="2000"/>
            </a:pPr>
            <a:endParaRPr sz="2000" dirty="0">
              <a:latin typeface="Verdana"/>
              <a:ea typeface="Verdana"/>
              <a:cs typeface="Verdana"/>
              <a:sym typeface="Verdana"/>
            </a:endParaRPr>
          </a:p>
          <a:p>
            <a:r>
              <a:rPr lang="es-AR" sz="2000" dirty="0" smtClean="0">
                <a:latin typeface="Verdana"/>
                <a:ea typeface="Verdana"/>
                <a:cs typeface="Verdana"/>
                <a:sym typeface="Verdana"/>
              </a:rPr>
              <a:t>					</a:t>
            </a:r>
            <a:endParaRPr sz="20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79" y="4145279"/>
            <a:ext cx="2835275" cy="304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7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503237" y="303213"/>
            <a:ext cx="9074150" cy="814387"/>
          </a:xfrm>
        </p:spPr>
        <p:txBody>
          <a:bodyPr/>
          <a:lstStyle/>
          <a:p>
            <a:r>
              <a:rPr lang="es-A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Cuestiones introductorias sobre empleo público</a:t>
            </a:r>
            <a:endParaRPr lang="es-AR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523557" y="1290321"/>
            <a:ext cx="9074150" cy="5635624"/>
          </a:xfrm>
        </p:spPr>
        <p:txBody>
          <a:bodyPr/>
          <a:lstStyle/>
          <a:p>
            <a:pPr algn="just"/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 Estado para desarrollar sus funciones necesita de colaboradores que preparen y ejecuten la voluntad administrativa. </a:t>
            </a:r>
          </a:p>
          <a:p>
            <a:pPr algn="just"/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Obra por medio de esas personas = agentes de la Administración Pública o Agentes del Estado, encargados de impulsar las funciones y cometidos estatales.</a:t>
            </a:r>
          </a:p>
          <a:p>
            <a:pPr algn="just"/>
            <a:r>
              <a:rPr lang="es-AR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Estas personas se vinculan con el Estado a través de la «relación de empleo público» o  de «función pública».</a:t>
            </a:r>
          </a:p>
          <a:p>
            <a:pPr lvl="0" algn="just">
              <a:buClr>
                <a:srgbClr val="000000"/>
              </a:buClr>
            </a:pP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acuerdo al régimen federal argentino:</a:t>
            </a:r>
          </a:p>
          <a:p>
            <a:pPr lvl="1" algn="just">
              <a:buClr>
                <a:srgbClr val="000000"/>
              </a:buClr>
            </a:pP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en la NACION rige la 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Ley 25.164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que crea el Marco de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Regulación del Empleo Público Nacional.</a:t>
            </a:r>
          </a:p>
          <a:p>
            <a:pPr lvl="1" algn="just">
              <a:buClr>
                <a:srgbClr val="000000"/>
              </a:buClr>
            </a:pP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 la PROVINCIA DE MENDOZA rige el 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Decreto Ley 560/73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que dispone el régimen normativo sobre el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Empleo Público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Provincial, con distintas leyes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complementarias</a:t>
            </a:r>
          </a:p>
          <a:p>
            <a:pPr algn="just"/>
            <a:r>
              <a:rPr lang="es-AR" sz="20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 </a:t>
            </a:r>
            <a:r>
              <a:rPr lang="es-AR" sz="18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</a:t>
            </a:r>
            <a:r>
              <a:rPr lang="es-AR" sz="20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mpleo público es una de las materias del derecho administrativo mas dinámica y amplia</a:t>
            </a:r>
            <a:r>
              <a:rPr lang="es-A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por la cantidad de normas que han ido en aumento ya sea por la iniciativa del Estado o por los acuerdos logrados mediante el sistema de negociación colectiva que tiene incidencia directa en la misma.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156693D-2BB0-45E9-994F-C47BB0DBCFA1}" type="datetime1">
              <a:rPr lang="es-AR" smtClean="0"/>
              <a:t>20/8/2024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s-AR" sz="14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Silvina Baron Knoll</a:t>
            </a:r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579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/>
        </p:nvSpPr>
        <p:spPr>
          <a:xfrm>
            <a:off x="455612" y="467360"/>
            <a:ext cx="9286875" cy="11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AR" sz="30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Régimen Constitucional: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AR" sz="30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AR" sz="3000" b="1" i="0" u="none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FORMA FEDERAL ARGENTINA </a:t>
            </a:r>
            <a:r>
              <a:rPr lang="es-AR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y el</a:t>
            </a:r>
            <a:r>
              <a:rPr lang="es-AR" sz="3000" b="1" i="0" u="none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3000" b="1" i="0" u="none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EMPLEO PÚBLICO</a:t>
            </a:r>
            <a:endParaRPr sz="3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Google Shape;228;p39"/>
          <p:cNvSpPr txBox="1"/>
          <p:nvPr/>
        </p:nvSpPr>
        <p:spPr>
          <a:xfrm>
            <a:off x="515937" y="1574800"/>
            <a:ext cx="9047162" cy="577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s-AR" sz="2200" b="1" i="0" u="none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s-AR" sz="2200" b="1" i="0" u="none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2200" b="1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Art</a:t>
            </a:r>
            <a:r>
              <a:rPr lang="es-AR" sz="2200" b="1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. 5 C.N.: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Cada 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provincia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dictará para sí una 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Constitución bajo el sistema representativo republicano, de acuerdo con los principios, declaraciones y garantías de la CN, y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que asegure su administración de justicia, su régimen 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municipal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y la educación primaria.</a:t>
            </a:r>
            <a:endParaRPr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200" b="1" i="0" u="none" dirty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AR" sz="2200" b="1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Art. 122 C.N.: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Se dan sus propias instituciones locales y se rigen por ellas. Eligen 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 sus gobernadores, sus legisladores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y demás funcionarios de provincia, sin intervención del Gobierno Federal.</a:t>
            </a:r>
            <a:endParaRPr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200" b="1" i="0" u="none" dirty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lvl="0" algn="just">
              <a:buSzPts val="2400"/>
            </a:pPr>
            <a:r>
              <a:rPr lang="es-AR" sz="2200" b="1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Art. 123 C.N.: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Cada provincia </a:t>
            </a:r>
            <a:r>
              <a:rPr lang="es-MX" sz="22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dicta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para sí una </a:t>
            </a:r>
            <a:r>
              <a:rPr lang="es-MX" sz="22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Constitución</a:t>
            </a:r>
            <a:r>
              <a:rPr lang="es-AR" sz="22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, conforme lo dispuesto por el art. 5, 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asegurando </a:t>
            </a:r>
            <a:r>
              <a:rPr lang="es-AR" sz="2200" i="0" u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la autonomía municipal y reglando su alcance y contenido en el orden institucional, político, administrativo, económico y financiero</a:t>
            </a:r>
            <a:r>
              <a:rPr lang="es-AR" sz="2200" i="0" u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.</a:t>
            </a:r>
            <a:r>
              <a:rPr lang="es-MX" sz="2400" b="1" i="1" dirty="0">
                <a:latin typeface="Calibri" pitchFamily="34" charset="0"/>
                <a:ea typeface="Calibri" pitchFamily="34" charset="0"/>
                <a:cs typeface="Calibri" pitchFamily="34" charset="0"/>
                <a:sym typeface="Constantia"/>
              </a:rPr>
              <a:t> </a:t>
            </a:r>
            <a:endParaRPr lang="es-MX" sz="2400" b="1" i="1" dirty="0" smtClean="0">
              <a:latin typeface="Calibri" pitchFamily="34" charset="0"/>
              <a:ea typeface="Calibri" pitchFamily="34" charset="0"/>
              <a:cs typeface="Calibri" pitchFamily="34" charset="0"/>
              <a:sym typeface="Constantia"/>
            </a:endParaRPr>
          </a:p>
          <a:p>
            <a:pPr lvl="0" algn="just">
              <a:buSzPts val="2400"/>
            </a:pPr>
            <a:endParaRPr lang="es-MX" sz="2400" b="1" i="1" dirty="0" smtClean="0">
              <a:latin typeface="Calibri" pitchFamily="34" charset="0"/>
              <a:ea typeface="Calibri" pitchFamily="34" charset="0"/>
              <a:cs typeface="Calibri" pitchFamily="34" charset="0"/>
              <a:sym typeface="Constantia"/>
            </a:endParaRPr>
          </a:p>
          <a:p>
            <a:pPr lvl="0" algn="just">
              <a:buClr>
                <a:schemeClr val="dk1"/>
              </a:buClr>
              <a:buSzPts val="2400"/>
            </a:pPr>
            <a:endParaRPr lang="es-AR" sz="2200" i="0" u="none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lvl="0" algn="just">
              <a:buClr>
                <a:schemeClr val="dk1"/>
              </a:buClr>
              <a:buSzPts val="2400"/>
            </a:pPr>
            <a:endParaRPr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2" y="282575"/>
            <a:ext cx="8604250" cy="2115185"/>
          </a:xfrm>
        </p:spPr>
        <p:txBody>
          <a:bodyPr/>
          <a:lstStyle/>
          <a:p>
            <a:pPr algn="ctr"/>
            <a:r>
              <a:rPr lang="es-AR" sz="4800" i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Ley </a:t>
            </a:r>
            <a:r>
              <a:rPr lang="es-AR" sz="4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de Bases</a:t>
            </a:r>
            <a:br>
              <a:rPr lang="es-AR" sz="4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</a:br>
            <a:r>
              <a:rPr lang="es-AR" sz="4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Capítulo IV (arts. 52 a 62)</a:t>
            </a:r>
            <a:endParaRPr lang="es-AR" sz="2800" i="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60817" y="2275840"/>
            <a:ext cx="8769350" cy="4968240"/>
          </a:xfrm>
        </p:spPr>
        <p:txBody>
          <a:bodyPr/>
          <a:lstStyle/>
          <a:p>
            <a:pPr lvl="0" indent="-450850" algn="ctr">
              <a:lnSpc>
                <a:spcPct val="100000"/>
              </a:lnSpc>
              <a:spcBef>
                <a:spcPts val="700"/>
              </a:spcBef>
              <a:buSzPts val="3500"/>
              <a:buFont typeface="Arial"/>
              <a:buChar char="•"/>
            </a:pPr>
            <a:r>
              <a:rPr lang="es-AR" sz="350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Modifica </a:t>
            </a:r>
            <a:r>
              <a:rPr lang="es-AR" sz="35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la Ley </a:t>
            </a:r>
            <a:r>
              <a:rPr lang="es-AR" sz="350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25.164</a:t>
            </a:r>
            <a:endParaRPr lang="es-MX" sz="350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  <a:sym typeface="Lato"/>
            </a:endParaRPr>
          </a:p>
          <a:p>
            <a:pPr lvl="0" indent="-450850" algn="ctr">
              <a:lnSpc>
                <a:spcPct val="100000"/>
              </a:lnSpc>
              <a:spcBef>
                <a:spcPts val="700"/>
              </a:spcBef>
              <a:buSzPts val="3500"/>
              <a:buFont typeface="Arial"/>
              <a:buChar char="•"/>
            </a:pPr>
            <a:r>
              <a:rPr lang="es-MX" sz="35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Temas</a:t>
            </a:r>
            <a:r>
              <a:rPr lang="es-MX" sz="35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:</a:t>
            </a:r>
          </a:p>
          <a:p>
            <a:pPr marL="685800" lvl="0" indent="-457200" algn="ctr">
              <a:lnSpc>
                <a:spcPct val="100000"/>
              </a:lnSpc>
              <a:spcBef>
                <a:spcPts val="700"/>
              </a:spcBef>
              <a:buSzPts val="3500"/>
              <a:buFontTx/>
              <a:buChar char="-"/>
            </a:pPr>
            <a:r>
              <a:rPr lang="es-MX" sz="28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Reestructuración.</a:t>
            </a:r>
          </a:p>
          <a:p>
            <a:pPr marL="685800" lvl="0" indent="-457200" algn="ctr">
              <a:lnSpc>
                <a:spcPct val="100000"/>
              </a:lnSpc>
              <a:spcBef>
                <a:spcPts val="700"/>
              </a:spcBef>
              <a:buSzPts val="3500"/>
              <a:buFontTx/>
              <a:buChar char="-"/>
            </a:pPr>
            <a:r>
              <a:rPr lang="es-MX" sz="28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Igualdad de oportunidades en la carrera.</a:t>
            </a:r>
          </a:p>
          <a:p>
            <a:pPr marL="685800" lvl="0" indent="-457200" algn="ctr">
              <a:lnSpc>
                <a:spcPct val="100000"/>
              </a:lnSpc>
              <a:spcBef>
                <a:spcPts val="700"/>
              </a:spcBef>
              <a:buSzPts val="3500"/>
              <a:buFontTx/>
              <a:buChar char="-"/>
            </a:pPr>
            <a:r>
              <a:rPr lang="es-MX" sz="28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Intimación jubilación.</a:t>
            </a:r>
          </a:p>
          <a:p>
            <a:pPr marL="685800" lvl="0" indent="-457200" algn="ctr">
              <a:lnSpc>
                <a:spcPct val="100000"/>
              </a:lnSpc>
              <a:spcBef>
                <a:spcPts val="700"/>
              </a:spcBef>
              <a:buSzPts val="3500"/>
              <a:buFontTx/>
              <a:buChar char="-"/>
            </a:pPr>
            <a:r>
              <a:rPr lang="es-MX" sz="28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Régimen disciplinario: nuevas causales para apercibimiento, suspensión, cesantía y exoneración. Plazos de prescripción para </a:t>
            </a:r>
            <a:r>
              <a:rPr lang="es-MX" sz="280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Lato"/>
              </a:rPr>
              <a:t>sancionar. </a:t>
            </a:r>
            <a:endParaRPr lang="es-AR" sz="280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  <a:sym typeface="Lato"/>
            </a:endParaRPr>
          </a:p>
          <a:p>
            <a:endParaRPr lang="es-AR" dirty="0" smtClean="0"/>
          </a:p>
          <a:p>
            <a:endParaRPr lang="es-AR" dirty="0"/>
          </a:p>
          <a:p>
            <a:endParaRPr lang="es-AR" dirty="0"/>
          </a:p>
          <a:p>
            <a:endParaRPr lang="es-AR" dirty="0" smtClean="0"/>
          </a:p>
          <a:p>
            <a:endParaRPr lang="es-AR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714375"/>
          </a:xfrm>
        </p:spPr>
        <p:txBody>
          <a:bodyPr/>
          <a:lstStyle/>
          <a:p>
            <a:r>
              <a:rPr lang="es-A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REESTRUCTURACION</a:t>
            </a:r>
            <a:endParaRPr lang="es-AR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type="body" idx="1"/>
          </p:nvPr>
        </p:nvSpPr>
        <p:spPr>
          <a:xfrm>
            <a:off x="693738" y="1270001"/>
            <a:ext cx="4265612" cy="1097280"/>
          </a:xfrm>
        </p:spPr>
        <p:txBody>
          <a:bodyPr/>
          <a:lstStyle/>
          <a:p>
            <a:pPr algn="ctr"/>
            <a:r>
              <a:rPr lang="es-MX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LEY </a:t>
            </a:r>
            <a:r>
              <a:rPr lang="es-MX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25.164</a:t>
            </a:r>
            <a:endParaRPr lang="es-MX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s-MX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Bs. As., 15/09/1999 - (BO 08/10/1999)</a:t>
            </a:r>
            <a:endParaRPr lang="es-MX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s-AR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idx="2"/>
          </p:nvPr>
        </p:nvSpPr>
        <p:spPr>
          <a:xfrm>
            <a:off x="693738" y="2143760"/>
            <a:ext cx="4265612" cy="5140959"/>
          </a:xfrm>
        </p:spPr>
        <p:txBody>
          <a:bodyPr/>
          <a:lstStyle/>
          <a:p>
            <a:r>
              <a:rPr lang="es-MX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Artículo 11. -</a:t>
            </a:r>
            <a:r>
              <a:rPr lang="es-MX" sz="1400" dirty="0"/>
              <a:t>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El personal alcanzado por el régimen de estabilidad que resulte afectado por medidas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 reestructuración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que comporten la supresión de organismos, dependencias o de las f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unciones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asignadas a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las mismas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con la eliminación de los respectivos cargos,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será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REUBICADO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en las condiciones reglamentarias que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 establezcan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. A este objeto se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garantizará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la incorporación del agente afectado para ocupar cargos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vacantes.</a:t>
            </a:r>
          </a:p>
          <a:p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Asimismo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en los convenios colectivos de trabajo se preverán acciones de reconversión laboral que permitan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 agente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insertarse en dichos cargos.</a:t>
            </a:r>
          </a:p>
          <a:p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En el supuesto de no concretarse la reubicación, el agente quedará en situación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 DISPONIBILIDAD.</a:t>
            </a:r>
            <a:endParaRPr lang="es-MX" sz="16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El período de disponibilidad se asignará según la antigüedad del trabajador, no pudiendo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ser menor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a seis (6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meses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ni mayor a doce (12) meses.</a:t>
            </a:r>
          </a:p>
          <a:p>
            <a:endParaRPr lang="es-AR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5103813" y="1300480"/>
            <a:ext cx="4284662" cy="995680"/>
          </a:xfrm>
        </p:spPr>
        <p:txBody>
          <a:bodyPr/>
          <a:lstStyle/>
          <a:p>
            <a:pPr algn="ctr"/>
            <a:endParaRPr lang="es-MX" sz="32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s-MX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LEY 27.742</a:t>
            </a:r>
          </a:p>
          <a:p>
            <a:r>
              <a:rPr lang="es-MX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Bs As., 27/06/2024 - (B.O. 08/07/2024)</a:t>
            </a:r>
            <a:endParaRPr lang="es-MX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es-AR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idx="4"/>
          </p:nvPr>
        </p:nvSpPr>
        <p:spPr>
          <a:xfrm>
            <a:off x="5083493" y="1981200"/>
            <a:ext cx="4284662" cy="5288915"/>
          </a:xfrm>
        </p:spPr>
        <p:txBody>
          <a:bodyPr/>
          <a:lstStyle/>
          <a:p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Artículo 52.- SUSTITÚYESE el artículo 11 del anexo de la ley 25.164 por el siguiente:</a:t>
            </a:r>
          </a:p>
          <a:p>
            <a:endParaRPr lang="es-MX" sz="2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s-MX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Artículo </a:t>
            </a:r>
            <a:r>
              <a:rPr lang="es-MX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11: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El personal alcanzado por el régimen de estabilidad que resulte afectado por las medidas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 reestructuración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que comporten la supresión de órganos,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organismos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o de las funciones a ellos asignadas; o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 reducción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por encontrarse excedida, conforme surja del informe fundado del órgano competente en la materia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la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dotación óptima necesaria,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quedará,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automáticamente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, en situación de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DISPONIBILIDAD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por un período </a:t>
            </a:r>
            <a:r>
              <a:rPr lang="es-MX" sz="1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máximo de </a:t>
            </a:r>
            <a:r>
              <a:rPr lang="es-MX" sz="16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hasta doce (12) meses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, conforme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lo establezca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la reglamentación.</a:t>
            </a:r>
          </a:p>
          <a:p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Los agentes que se encontraren en situación de disponibilidad deberán (i) recibir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la capacitación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que se 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les imparta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; o (</a:t>
            </a:r>
            <a:r>
              <a:rPr lang="es-MX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ii) desarrollar 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tareas en servicios </a:t>
            </a:r>
            <a:r>
              <a:rPr lang="es-MX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tercerizados</a:t>
            </a:r>
            <a:r>
              <a:rPr lang="es-MX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del Estado.</a:t>
            </a:r>
          </a:p>
          <a:p>
            <a:endParaRPr lang="es-AR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ECC646-0AD7-4C12-9D81-CEC48C05567B}" type="datetime1">
              <a:rPr lang="es-AR" smtClean="0"/>
              <a:t>20/8/2024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>
          <a:xfrm>
            <a:off x="4805680" y="6886575"/>
            <a:ext cx="416560" cy="517525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8213501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8177</TotalTime>
  <Words>1977</Words>
  <Application>Microsoft Office PowerPoint</Application>
  <PresentationFormat>Personalizado</PresentationFormat>
  <Paragraphs>205</Paragraphs>
  <Slides>17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17</vt:i4>
      </vt:variant>
    </vt:vector>
  </HeadingPairs>
  <TitlesOfParts>
    <vt:vector size="30" baseType="lpstr">
      <vt:lpstr>Arial</vt:lpstr>
      <vt:lpstr>Times New Roman</vt:lpstr>
      <vt:lpstr>Lato</vt:lpstr>
      <vt:lpstr>Constantia</vt:lpstr>
      <vt:lpstr>Verdana</vt:lpstr>
      <vt:lpstr>Monotype Corsiva</vt:lpstr>
      <vt:lpstr>Calibri</vt:lpstr>
      <vt:lpstr>Noto Sans Symbols</vt:lpstr>
      <vt:lpstr>1_Tema de Office</vt:lpstr>
      <vt:lpstr>Tema de Office</vt:lpstr>
      <vt:lpstr>Tema de Office</vt:lpstr>
      <vt:lpstr>3_Tema de Office</vt:lpstr>
      <vt:lpstr>4_Tema de Office</vt:lpstr>
      <vt:lpstr>  CURSO  de DERECHO ADMINISTRATIVO  «LEY DE BASES» Ley 27.742 (B.O. 08/07/24)</vt:lpstr>
      <vt:lpstr>Presentación de PowerPoint</vt:lpstr>
      <vt:lpstr> MITO vs. REALIDAD?</vt:lpstr>
      <vt:lpstr> Cuestiones a resolver en el ámbito del EP.  </vt:lpstr>
      <vt:lpstr>Presentación de PowerPoint</vt:lpstr>
      <vt:lpstr>Cuestiones introductorias sobre empleo público</vt:lpstr>
      <vt:lpstr>Presentación de PowerPoint</vt:lpstr>
      <vt:lpstr>Ley de Bases Capítulo IV (arts. 52 a 62)</vt:lpstr>
      <vt:lpstr>REESTRUCTURACION</vt:lpstr>
      <vt:lpstr>REESTRUCTURACION</vt:lpstr>
      <vt:lpstr>ESTABILIDAD</vt:lpstr>
      <vt:lpstr>Presentación de PowerPoint</vt:lpstr>
      <vt:lpstr>En la Provincia de MENDOZA:</vt:lpstr>
      <vt:lpstr>En la Provincia de MENDOZA:</vt:lpstr>
      <vt:lpstr>Última reforma provincial!!! LEY 9550 (BO 18/06/2024)  </vt:lpstr>
      <vt:lpstr>   Ley 9550: Capítulo I: modificaciones en materia de empleo público (BO 18/06/2024)  </vt:lpstr>
      <vt:lpstr>EMPLEO PÚBLICO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Jaime Mestres</dc:creator>
  <cp:lastModifiedBy>silvina Baron Knoll</cp:lastModifiedBy>
  <cp:revision>196</cp:revision>
  <dcterms:modified xsi:type="dcterms:W3CDTF">2024-08-21T01:58:44Z</dcterms:modified>
</cp:coreProperties>
</file>