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5" r:id="rId5"/>
    <p:sldId id="266" r:id="rId6"/>
    <p:sldId id="260" r:id="rId7"/>
    <p:sldId id="267" r:id="rId8"/>
    <p:sldId id="259" r:id="rId9"/>
    <p:sldId id="261" r:id="rId10"/>
    <p:sldId id="262" r:id="rId11"/>
    <p:sldId id="264" r:id="rId12"/>
    <p:sldId id="263" r:id="rId13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C579739-DB98-4131-AA7D-FE18DEFD5288}" type="datetimeFigureOut">
              <a:rPr lang="es-AR" smtClean="0"/>
              <a:t>21/8/2024</a:t>
            </a:fld>
            <a:endParaRPr lang="es-AR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8FF462F-83BC-4449-953C-2D4F9C0251C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579739-DB98-4131-AA7D-FE18DEFD5288}" type="datetimeFigureOut">
              <a:rPr lang="es-AR" smtClean="0"/>
              <a:t>21/8/2024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FF462F-83BC-4449-953C-2D4F9C0251C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579739-DB98-4131-AA7D-FE18DEFD5288}" type="datetimeFigureOut">
              <a:rPr lang="es-AR" smtClean="0"/>
              <a:t>21/8/2024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FF462F-83BC-4449-953C-2D4F9C0251C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579739-DB98-4131-AA7D-FE18DEFD5288}" type="datetimeFigureOut">
              <a:rPr lang="es-AR" smtClean="0"/>
              <a:t>21/8/2024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FF462F-83BC-4449-953C-2D4F9C0251C0}" type="slidenum">
              <a:rPr lang="es-AR" smtClean="0"/>
              <a:t>‹Nº›</a:t>
            </a:fld>
            <a:endParaRPr lang="es-AR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579739-DB98-4131-AA7D-FE18DEFD5288}" type="datetimeFigureOut">
              <a:rPr lang="es-AR" smtClean="0"/>
              <a:t>21/8/2024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FF462F-83BC-4449-953C-2D4F9C0251C0}" type="slidenum">
              <a:rPr lang="es-AR" smtClean="0"/>
              <a:t>‹Nº›</a:t>
            </a:fld>
            <a:endParaRPr lang="es-AR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579739-DB98-4131-AA7D-FE18DEFD5288}" type="datetimeFigureOut">
              <a:rPr lang="es-AR" smtClean="0"/>
              <a:t>21/8/2024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FF462F-83BC-4449-953C-2D4F9C0251C0}" type="slidenum">
              <a:rPr lang="es-AR" smtClean="0"/>
              <a:t>‹Nº›</a:t>
            </a:fld>
            <a:endParaRPr lang="es-AR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579739-DB98-4131-AA7D-FE18DEFD5288}" type="datetimeFigureOut">
              <a:rPr lang="es-AR" smtClean="0"/>
              <a:t>21/8/2024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FF462F-83BC-4449-953C-2D4F9C0251C0}" type="slidenum">
              <a:rPr lang="es-AR" smtClean="0"/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579739-DB98-4131-AA7D-FE18DEFD5288}" type="datetimeFigureOut">
              <a:rPr lang="es-AR" smtClean="0"/>
              <a:t>21/8/2024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FF462F-83BC-4449-953C-2D4F9C0251C0}" type="slidenum">
              <a:rPr lang="es-AR" smtClean="0"/>
              <a:t>‹Nº›</a:t>
            </a:fld>
            <a:endParaRPr lang="es-AR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579739-DB98-4131-AA7D-FE18DEFD5288}" type="datetimeFigureOut">
              <a:rPr lang="es-AR" smtClean="0"/>
              <a:t>21/8/2024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FF462F-83BC-4449-953C-2D4F9C0251C0}" type="slidenum">
              <a:rPr lang="es-AR" smtClean="0"/>
              <a:t>‹Nº›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C579739-DB98-4131-AA7D-FE18DEFD5288}" type="datetimeFigureOut">
              <a:rPr lang="es-AR" smtClean="0"/>
              <a:t>21/8/2024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8FF462F-83BC-4449-953C-2D4F9C0251C0}" type="slidenum">
              <a:rPr lang="es-AR" smtClean="0"/>
              <a:t>‹Nº›</a:t>
            </a:fld>
            <a:endParaRPr lang="es-A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C579739-DB98-4131-AA7D-FE18DEFD5288}" type="datetimeFigureOut">
              <a:rPr lang="es-AR" smtClean="0"/>
              <a:t>21/8/2024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8FF462F-83BC-4449-953C-2D4F9C0251C0}" type="slidenum">
              <a:rPr lang="es-AR" smtClean="0"/>
              <a:t>‹Nº›</a:t>
            </a:fld>
            <a:endParaRPr lang="es-AR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C579739-DB98-4131-AA7D-FE18DEFD5288}" type="datetimeFigureOut">
              <a:rPr lang="es-AR" smtClean="0"/>
              <a:t>21/8/2024</a:t>
            </a:fld>
            <a:endParaRPr lang="es-AR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AR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8FF462F-83BC-4449-953C-2D4F9C0251C0}" type="slidenum">
              <a:rPr lang="es-AR" smtClean="0"/>
              <a:t>‹Nº›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Empleo  Público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José Luis Correa</a:t>
            </a:r>
          </a:p>
          <a:p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Profesor UNCu y </a:t>
            </a:r>
            <a:r>
              <a:rPr lang="es-E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UMza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028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es-E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Sentencia condenatoria firme por delito contra la Administración Pública Nacional, Provincial o Municipal.</a:t>
            </a:r>
            <a:endParaRPr lang="es-A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Falta grave que perjudique materialmente a la Administración Pública.</a:t>
            </a:r>
            <a:endParaRPr lang="es-A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Pérdida de la ciudadanía.</a:t>
            </a:r>
            <a:endParaRPr lang="es-A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Violación de las prohibiciones previstas en el artículo 24</a:t>
            </a:r>
            <a:r>
              <a:rPr lang="es-E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s-ES" sz="3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es-E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Imposición como pena principal o accesoria de inhabilitación absoluta o especial para la función pública.</a:t>
            </a:r>
            <a:endParaRPr lang="es-A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todos los casos podrá considerarse la </a:t>
            </a:r>
            <a:r>
              <a:rPr lang="es-ES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solicitud de rehabilitación a partir de los cuatro (4) años de consentido </a:t>
            </a:r>
            <a:r>
              <a:rPr lang="es-E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acto por el que se dispusiera la exoneración o de declarada firme la sentencia judicial, en su caso.</a:t>
            </a:r>
            <a:endParaRPr lang="es-A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exoneración conllevará necesariamente la baja en todos los cargos públicos que ejerciere el agente sancionado</a:t>
            </a:r>
            <a:r>
              <a:rPr lang="es-ES" dirty="0"/>
              <a:t>.</a:t>
            </a:r>
            <a:endParaRPr lang="es-AR" dirty="0"/>
          </a:p>
          <a:p>
            <a:pPr algn="just"/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Causales de exoneración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480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acuerdo a las sanciones 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disciplinarias, con las salvedades que determine la reglamentación, se computarán de la siguiente forma: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Causales que dieran lugar a la aplicación de 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apercibimiento y suspensión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seis (6) meses.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Causales que dieran lugar a 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cesantía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un (1) año.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Causales que dieran lugar a </a:t>
            </a:r>
            <a:r>
              <a:rPr lang="es-E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exoneración</a:t>
            </a:r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dos (2) años.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todos los casos, el plazo se contará a partir del momento de la comisión de la falta</a:t>
            </a:r>
            <a:r>
              <a:rPr lang="es-ES" dirty="0"/>
              <a:t>.</a:t>
            </a:r>
            <a:endParaRPr lang="es-AR" dirty="0"/>
          </a:p>
          <a:p>
            <a:endParaRPr lang="es-AR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Plazos de prescripción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98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713387"/>
          </a:xfrm>
        </p:spPr>
        <p:txBody>
          <a:bodyPr>
            <a:noAutofit/>
          </a:bodyPr>
          <a:lstStyle/>
          <a:p>
            <a:pPr algn="just"/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Artículo 16 bis: El ejercicio regular del derecho a huelga no dará causa a ningún tipo de sanción administrativa y el descuento en la remuneración será proporcional al tiempo no </a:t>
            </a:r>
            <a:r>
              <a:rPr lang="es-A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trabajado.</a:t>
            </a:r>
          </a:p>
          <a:p>
            <a:pPr algn="just"/>
            <a:r>
              <a:rPr lang="es-A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CSJN ha </a:t>
            </a: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señalado: </a:t>
            </a:r>
            <a:endParaRPr lang="es-A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A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El empleo de la violencia </a:t>
            </a:r>
            <a:r>
              <a:rPr lang="es-A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 </a:t>
            </a: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incompatible con el respeto de los demás </a:t>
            </a:r>
            <a:r>
              <a:rPr lang="es-A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derechos. </a:t>
            </a:r>
          </a:p>
          <a:p>
            <a:pPr algn="just"/>
            <a:r>
              <a:rPr lang="es-A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El derecho de huelga</a:t>
            </a:r>
            <a:r>
              <a:rPr lang="es-A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es óbice a la sanción legal de tipos de conducta que importen extralimitaciones en el ejercicio razonable de dicho derecho. Solo excluye las sanciones penales a la participación en las huelgas, en tanto ellas sean </a:t>
            </a:r>
            <a:r>
              <a:rPr lang="es-A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pacíficas. </a:t>
            </a:r>
          </a:p>
          <a:p>
            <a:pPr algn="just"/>
            <a:r>
              <a:rPr lang="es-A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Tiene </a:t>
            </a: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 límite, por vía de principio, en el orden jurídico vigente, que la ley penal </a:t>
            </a:r>
            <a:r>
              <a:rPr lang="es-A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integra.</a:t>
            </a:r>
          </a:p>
          <a:p>
            <a:pPr algn="just"/>
            <a:r>
              <a:rPr lang="es-A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Solo al Estado incumbe el uso de la fuerza, como ultima ratio para asegurar la preservación de un orden regular de derecho y el cumplimiento de las </a:t>
            </a:r>
            <a:r>
              <a:rPr lang="es-A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leyes. </a:t>
            </a:r>
            <a:endParaRPr lang="es-A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E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Ejercicio Regular Derecho de Huelga</a:t>
            </a:r>
            <a:endParaRPr lang="es-A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892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Reestructuración: supresión de órganos, organismos,  funciones o reducción de personal por estar excedida la dotación.</a:t>
            </a:r>
          </a:p>
          <a:p>
            <a:pPr algn="just"/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Situación de Disponibilidad: 12 meses. Recibir capacitación o desarrollar tareas en servicios tercerizados del Estado.</a:t>
            </a:r>
          </a:p>
          <a:p>
            <a:pPr algn="just"/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Consecuencia de la Reforma del Estado y de las Privatizaciones.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Personal comprendido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050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Pasado el plazo, sin nueva relación, queda desvinculado.</a:t>
            </a:r>
          </a:p>
          <a:p>
            <a:pPr algn="just"/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Indemnización de un mes de sueldo por cada año de servicio o fracción de tres meses. Mejor remuneración durante el último año o durante tiempo prestación de servicios, salvo mejor derecho que surja del Convenio Colectivo.</a:t>
            </a:r>
          </a:p>
          <a:p>
            <a:pPr algn="just"/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Aplicación supletoria al personal con estabilidad regido por leyes o estatutos especiales.</a:t>
            </a:r>
          </a:p>
          <a:p>
            <a:pPr algn="just"/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Delegados no podrán ser afectados al igual que personal de licencia por enfermedad o accidente o embarazo o matrimonio.</a:t>
            </a:r>
          </a:p>
          <a:p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Cumplimiento del plazo: Indemnización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167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s-A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Los </a:t>
            </a:r>
            <a:r>
              <a:rPr lang="es-A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agentes serán destinados a las tareas propias de la categoría o nivel que hayan </a:t>
            </a:r>
            <a:r>
              <a:rPr lang="es-A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alcanzado</a:t>
            </a:r>
          </a:p>
          <a:p>
            <a:pPr algn="just"/>
            <a:r>
              <a:rPr lang="es-A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Pueden </a:t>
            </a:r>
            <a:r>
              <a:rPr lang="es-A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ser destinados por decisión fundada </a:t>
            </a:r>
            <a:r>
              <a:rPr lang="es-A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s-A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desarrollar transitoriamente tareas específicas del nivel superior percibiendo la diferencia de haberes correspondiente. </a:t>
            </a:r>
            <a:endParaRPr lang="es-A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A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A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movilidad del personal de una dependencia a otra dentro o fuera de la misma jurisdicción presupuestaria, es una atribución del empleador, pero estará sujeta a la regulación que se establezca en los convenios colectivos </a:t>
            </a:r>
            <a:r>
              <a:rPr lang="es-A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PE </a:t>
            </a:r>
            <a:r>
              <a:rPr lang="es-A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podrá celebrar convenios con los otros poderes del Estado, provincias y municipios, que posibiliten la movilidad interjurisdiccional de los agentes, 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Agentes en disponibilidad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477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A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 </a:t>
            </a:r>
            <a:r>
              <a:rPr lang="es-A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 tiene derecho a igualdad de oportunidades en el desarrollo de la carrera administrativa, a través de los mecanismos que se determinen. </a:t>
            </a:r>
            <a:endParaRPr lang="es-A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A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 </a:t>
            </a:r>
            <a:r>
              <a:rPr lang="es-A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promociones a cargos vacantes sólo procederán mediante sistemas de selección de antecedentes, méritos y aptitudes.</a:t>
            </a:r>
          </a:p>
          <a:p>
            <a:pPr algn="just"/>
            <a:r>
              <a:rPr lang="es-A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personal podrá ser intimado a iniciar los trámites jubilatorios cuando reúna los requisitos exigidos para obtener la jubilación ordinaria.</a:t>
            </a:r>
          </a:p>
          <a:p>
            <a:endParaRPr lang="es-AR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	I</a:t>
            </a:r>
            <a:r>
              <a:rPr lang="es-E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gualdad de oportunidades. Sistema selección. Jubilación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679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073427"/>
          </a:xfrm>
        </p:spPr>
        <p:txBody>
          <a:bodyPr>
            <a:noAutofit/>
          </a:bodyPr>
          <a:lstStyle/>
          <a:p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Prestar el servicio personalmente, </a:t>
            </a:r>
            <a:endParaRPr lang="es-E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Observar las normas legales y reglamentarias y conducirse con </a:t>
            </a: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colaboración y respeto.</a:t>
            </a:r>
            <a:endParaRPr lang="es-E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Responder por la eficacia, rendimiento de la </a:t>
            </a: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gestión.</a:t>
            </a:r>
            <a:endParaRPr lang="es-E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Respetar y hacer </a:t>
            </a: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cumplir 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sistema jurídico vigente.</a:t>
            </a:r>
          </a:p>
          <a:p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Obedecer toda orden emanada del superior </a:t>
            </a: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jerárquico. </a:t>
            </a:r>
          </a:p>
          <a:p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f) 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Declarar bajo juramento su situación </a:t>
            </a: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patrimonial.</a:t>
            </a:r>
            <a:endParaRPr lang="es-E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g) 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Llevar a conocimiento </a:t>
            </a: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 superior actos que  causaren 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pudiere causar perjuicio al </a:t>
            </a: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Estado. </a:t>
            </a:r>
            <a:endParaRPr lang="es-E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Concurrir a la citación por la instrucción de un </a:t>
            </a: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sumario. </a:t>
            </a:r>
            <a:endParaRPr lang="es-E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Someterse a examen psicofísico en la forma que determine la </a:t>
            </a: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reglamentación.</a:t>
            </a:r>
          </a:p>
          <a:p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h) 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Excusarse </a:t>
            </a: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cuando la interpretación presuma parcialidad. </a:t>
            </a:r>
            <a:r>
              <a:rPr lang="es-ES" sz="1800" dirty="0" smtClean="0"/>
              <a:t/>
            </a:r>
            <a:br>
              <a:rPr lang="es-ES" sz="1800" dirty="0" smtClean="0"/>
            </a:br>
            <a:endParaRPr lang="es-AR" sz="18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661046"/>
          </a:xfrm>
        </p:spPr>
        <p:txBody>
          <a:bodyPr/>
          <a:lstStyle/>
          <a:p>
            <a:pPr algn="ctr"/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Deberes: art. 23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464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525963"/>
          </a:xfrm>
        </p:spPr>
        <p:txBody>
          <a:bodyPr>
            <a:noAutofit/>
          </a:bodyPr>
          <a:lstStyle/>
          <a:p>
            <a:endParaRPr lang="es-E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Patrocinar tramites,  b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Dirigir, administrar, asesorar, patrocinar, representar </a:t>
            </a: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personas 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gestionen o exploten concesiones </a:t>
            </a: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..c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Recibir directa o indirectamente beneficios originados en contratos, concesiones o </a:t>
            </a: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franquicias. d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Mantener vinculaciones que le signifiquen beneficios u obligaciones con entidades directamente fiscalizadas por el </a:t>
            </a: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ministerio e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Valerse directa o indirectamente de facultades o prerrogativas </a:t>
            </a: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realizar proselitismo o acción </a:t>
            </a: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política. f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Aceptar </a:t>
            </a: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dádivas, g) 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Representar, patrocinar a litigantes o intervenir en gestiones extrajudiciales contra la Administración Pública </a:t>
            </a: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Nacional. h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Desarrollar toda acción u omisión que suponga discriminación por razón de raza, religión, nacionalidad, opinión, sexo o cualquier otra condición o circunstancia personal o </a:t>
            </a: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social. i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Hacer uso indebido o con fines particulares del patrimonio estatal</a:t>
            </a: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s-A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j) Realizar durante sus horas laborales del servicio público cualquier tipo de tareas vinculadas a campañas electorales y/o partidarias</a:t>
            </a:r>
            <a: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s-A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A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s-A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s-A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611560" y="44624"/>
            <a:ext cx="8229600" cy="1287016"/>
          </a:xfrm>
        </p:spPr>
        <p:txBody>
          <a:bodyPr>
            <a:normAutofit/>
          </a:bodyPr>
          <a:lstStyle/>
          <a:p>
            <a:r>
              <a:rPr lang="es-ES" dirty="0" smtClean="0"/>
              <a:t>	</a:t>
            </a:r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Prohibiciones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91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Hasta treinta días.</a:t>
            </a:r>
          </a:p>
          <a:p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Inasistencia injustificadas, 5 días continuos en los últimos 12 meses.</a:t>
            </a:r>
          </a:p>
          <a:p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Incumplimientos de los deberes, salvo gravedad que justifique cesantía.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Modificación Tipicidad Suspensión  </a:t>
            </a: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944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Autofit/>
          </a:bodyPr>
          <a:lstStyle/>
          <a:p>
            <a:pPr algn="just"/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Inasistencia injustificadas, 5 días. </a:t>
            </a:r>
          </a:p>
          <a:p>
            <a:pPr algn="just"/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Abandono de servicio, mas de tres inasistencia sin causa.</a:t>
            </a:r>
          </a:p>
          <a:p>
            <a:pPr algn="just"/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Infracciones reiteradas.</a:t>
            </a:r>
            <a:endParaRPr lang="es-A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Concurso 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civil o quiebra no </a:t>
            </a: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causal.</a:t>
            </a:r>
            <a:endParaRPr lang="es-A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Incumplimiento 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los deberes establecidos en los artículos 23 y 24 cuando por la magnitud y gravedad de la falta así correspondiere.</a:t>
            </a:r>
            <a:endParaRPr lang="es-A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Delito 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doloso no referido a la Administración Pública, cuando por sus circunstancias afecte el prestigio de la función o del agente.</a:t>
            </a:r>
            <a:endParaRPr lang="es-A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Calificaciones 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deficientes como resultado de evaluaciones que impliquen desempeño ineficaz durante tres (3) años consecutivos o cuatro (4) alternados en los últimos diez (10) años de </a:t>
            </a:r>
            <a:r>
              <a:rPr lang="es-E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servicio.</a:t>
            </a:r>
            <a:endParaRPr lang="es-A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todos los casos podrá considerarse la </a:t>
            </a:r>
            <a:r>
              <a:rPr lang="es-E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solicitud de rehabilitación </a:t>
            </a:r>
            <a:r>
              <a:rPr lang="es-E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partir de los dos (2) años de consentido el acto por el que se dispusiera la cesantía o de declarada firme la sentencia judicial, en su caso.</a:t>
            </a:r>
            <a:endParaRPr lang="es-A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s-A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Causas de Cesantía</a:t>
            </a:r>
            <a:br>
              <a:rPr lang="es-E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s-A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5670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94</TotalTime>
  <Words>1163</Words>
  <Application>Microsoft Office PowerPoint</Application>
  <PresentationFormat>Presentación en pantalla (4:3)</PresentationFormat>
  <Paragraphs>69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Concurrencia</vt:lpstr>
      <vt:lpstr>Empleo  Público</vt:lpstr>
      <vt:lpstr>Personal comprendido</vt:lpstr>
      <vt:lpstr>Cumplimiento del plazo: Indemnización</vt:lpstr>
      <vt:lpstr> Agentes en disponibilidad</vt:lpstr>
      <vt:lpstr> Igualdad de oportunidades. Sistema selección. Jubilación</vt:lpstr>
      <vt:lpstr>Deberes: art. 23</vt:lpstr>
      <vt:lpstr> Prohibiciones</vt:lpstr>
      <vt:lpstr>Modificación Tipicidad Suspensión  </vt:lpstr>
      <vt:lpstr>Causas de Cesantía </vt:lpstr>
      <vt:lpstr>Causales de exoneración</vt:lpstr>
      <vt:lpstr>Plazos de prescripción</vt:lpstr>
      <vt:lpstr>Ejercicio Regular Derecho de Huelga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Empleo  publico</dc:title>
  <dc:creator>Luis</dc:creator>
  <cp:lastModifiedBy>Luis</cp:lastModifiedBy>
  <cp:revision>12</cp:revision>
  <dcterms:created xsi:type="dcterms:W3CDTF">2024-08-21T12:19:24Z</dcterms:created>
  <dcterms:modified xsi:type="dcterms:W3CDTF">2024-08-21T14:09:37Z</dcterms:modified>
</cp:coreProperties>
</file>