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684D6-16D4-1932-6F42-ED6684564648}" v="80" dt="2024-08-28T11:58:49.821"/>
    <p1510:client id="{8822B236-EF90-82ED-8434-D713A33595D9}" v="72" dt="2024-08-28T12:17:22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B76924-0B67-4AEF-A51E-B6CDE4274FD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E83B07B-0CB2-4C0B-8FD4-7953BEA121D3}">
      <dgm:prSet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Normas de prelación e integración del contrato: art. 964 y 963 del CCyC</a:t>
          </a:r>
          <a:endParaRPr lang="en-US" dirty="0">
            <a:solidFill>
              <a:schemeClr val="tx1"/>
            </a:solidFill>
          </a:endParaRPr>
        </a:p>
      </dgm:t>
    </dgm:pt>
    <dgm:pt modelId="{D8260D33-55FA-4051-81F6-6453A4C466EB}" type="parTrans" cxnId="{D581EC6D-3D91-48F7-85EE-97B1F4E46071}">
      <dgm:prSet/>
      <dgm:spPr/>
      <dgm:t>
        <a:bodyPr/>
        <a:lstStyle/>
        <a:p>
          <a:endParaRPr lang="en-US"/>
        </a:p>
      </dgm:t>
    </dgm:pt>
    <dgm:pt modelId="{4C9E0A8A-5B56-461E-95B9-762596BA84B6}" type="sibTrans" cxnId="{D581EC6D-3D91-48F7-85EE-97B1F4E46071}">
      <dgm:prSet/>
      <dgm:spPr/>
      <dgm:t>
        <a:bodyPr/>
        <a:lstStyle/>
        <a:p>
          <a:endParaRPr lang="en-US"/>
        </a:p>
      </dgm:t>
    </dgm:pt>
    <dgm:pt modelId="{3F1C31CE-5516-48C1-82E0-C4053255C95A}">
      <dgm:prSet/>
      <dgm:spPr/>
      <dgm:t>
        <a:bodyPr/>
        <a:lstStyle/>
        <a:p>
          <a:r>
            <a:rPr lang="es-MX" dirty="0">
              <a:solidFill>
                <a:schemeClr val="tx1"/>
              </a:solidFill>
              <a:latin typeface="Arial"/>
              <a:cs typeface="Arial"/>
            </a:rPr>
            <a:t>Favorece</a:t>
          </a:r>
          <a:r>
            <a:rPr lang="es-MX" dirty="0">
              <a:solidFill>
                <a:schemeClr val="tx1"/>
              </a:solidFill>
            </a:rPr>
            <a:t> la simulación ilícita en fraude a la ley laboral </a:t>
          </a:r>
          <a:endParaRPr lang="en-US" dirty="0">
            <a:solidFill>
              <a:schemeClr val="tx1"/>
            </a:solidFill>
          </a:endParaRPr>
        </a:p>
      </dgm:t>
    </dgm:pt>
    <dgm:pt modelId="{A5198DD7-E28F-4EB2-BE69-98B6D27AF5DA}" type="parTrans" cxnId="{445FE43A-F879-407C-A742-367292C2BFB4}">
      <dgm:prSet/>
      <dgm:spPr/>
      <dgm:t>
        <a:bodyPr/>
        <a:lstStyle/>
        <a:p>
          <a:endParaRPr lang="en-US"/>
        </a:p>
      </dgm:t>
    </dgm:pt>
    <dgm:pt modelId="{9E2BA9FB-6A8E-4FCB-B99B-1FDBF6F705E5}" type="sibTrans" cxnId="{445FE43A-F879-407C-A742-367292C2BFB4}">
      <dgm:prSet/>
      <dgm:spPr/>
      <dgm:t>
        <a:bodyPr/>
        <a:lstStyle/>
        <a:p>
          <a:endParaRPr lang="en-US"/>
        </a:p>
      </dgm:t>
    </dgm:pt>
    <dgm:pt modelId="{443E3A13-6800-404D-A0A2-37DE0C18E094}">
      <dgm:prSet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Colisiona con el principio protectorio (art. 14 bis de la CN) en punto al principio de primacía de la realidad </a:t>
          </a:r>
          <a:endParaRPr lang="en-US" dirty="0">
            <a:solidFill>
              <a:schemeClr val="tx1"/>
            </a:solidFill>
          </a:endParaRPr>
        </a:p>
      </dgm:t>
    </dgm:pt>
    <dgm:pt modelId="{8FA20D1A-82F8-4921-B926-56D5D5B0A4AD}" type="parTrans" cxnId="{10E34D84-0C07-4803-B4F0-CB2C157A3ED6}">
      <dgm:prSet/>
      <dgm:spPr/>
      <dgm:t>
        <a:bodyPr/>
        <a:lstStyle/>
        <a:p>
          <a:endParaRPr lang="en-US"/>
        </a:p>
      </dgm:t>
    </dgm:pt>
    <dgm:pt modelId="{24FDB139-A176-402E-9589-BFE4836E2184}" type="sibTrans" cxnId="{10E34D84-0C07-4803-B4F0-CB2C157A3ED6}">
      <dgm:prSet/>
      <dgm:spPr/>
      <dgm:t>
        <a:bodyPr/>
        <a:lstStyle/>
        <a:p>
          <a:endParaRPr lang="en-US"/>
        </a:p>
      </dgm:t>
    </dgm:pt>
    <dgm:pt modelId="{216B39E4-1AD2-4A06-B7B6-C84A2437AAA4}">
      <dgm:prSet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Excluye al llamado proletariado profesional</a:t>
          </a:r>
          <a:endParaRPr lang="en-US" dirty="0">
            <a:solidFill>
              <a:schemeClr val="tx1"/>
            </a:solidFill>
          </a:endParaRPr>
        </a:p>
      </dgm:t>
    </dgm:pt>
    <dgm:pt modelId="{3152F9D6-73C4-4987-8D35-2EC86A404A50}" type="parTrans" cxnId="{D3595AE8-7E58-4D5B-B4E0-A458126CB8CC}">
      <dgm:prSet/>
      <dgm:spPr/>
      <dgm:t>
        <a:bodyPr/>
        <a:lstStyle/>
        <a:p>
          <a:endParaRPr lang="en-US"/>
        </a:p>
      </dgm:t>
    </dgm:pt>
    <dgm:pt modelId="{68255F0C-FA5A-4BC7-9FF1-339C235FB853}" type="sibTrans" cxnId="{D3595AE8-7E58-4D5B-B4E0-A458126CB8CC}">
      <dgm:prSet/>
      <dgm:spPr/>
      <dgm:t>
        <a:bodyPr/>
        <a:lstStyle/>
        <a:p>
          <a:endParaRPr lang="en-US"/>
        </a:p>
      </dgm:t>
    </dgm:pt>
    <dgm:pt modelId="{CCA82AA4-0764-4FF9-9979-02D91B22BD0C}">
      <dgm:prSet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Norma antifraude art. 14 de la LCT </a:t>
          </a:r>
          <a:endParaRPr lang="en-US" dirty="0">
            <a:solidFill>
              <a:schemeClr val="tx1"/>
            </a:solidFill>
          </a:endParaRPr>
        </a:p>
      </dgm:t>
    </dgm:pt>
    <dgm:pt modelId="{17EED8C3-ECB8-420F-9470-4DF89D42B5CF}" type="parTrans" cxnId="{EB4BAF2C-37F3-438E-B216-DD67F449CBD3}">
      <dgm:prSet/>
      <dgm:spPr/>
      <dgm:t>
        <a:bodyPr/>
        <a:lstStyle/>
        <a:p>
          <a:endParaRPr lang="en-US"/>
        </a:p>
      </dgm:t>
    </dgm:pt>
    <dgm:pt modelId="{FE34FF2A-8DFC-4E1A-B5E0-24C7995354B7}" type="sibTrans" cxnId="{EB4BAF2C-37F3-438E-B216-DD67F449CBD3}">
      <dgm:prSet/>
      <dgm:spPr/>
      <dgm:t>
        <a:bodyPr/>
        <a:lstStyle/>
        <a:p>
          <a:endParaRPr lang="en-US"/>
        </a:p>
      </dgm:t>
    </dgm:pt>
    <dgm:pt modelId="{3CAB983E-F015-4E0F-87E1-44029CDA04CD}" type="pres">
      <dgm:prSet presAssocID="{C2B76924-0B67-4AEF-A51E-B6CDE4274FDB}" presName="linear" presStyleCnt="0">
        <dgm:presLayoutVars>
          <dgm:animLvl val="lvl"/>
          <dgm:resizeHandles val="exact"/>
        </dgm:presLayoutVars>
      </dgm:prSet>
      <dgm:spPr/>
    </dgm:pt>
    <dgm:pt modelId="{2DF1E70D-1379-4B86-9FAD-61B5DB4FCF1F}" type="pres">
      <dgm:prSet presAssocID="{5E83B07B-0CB2-4C0B-8FD4-7953BEA121D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5CF31C7-2BA6-4FCA-994B-A3F75E1957E0}" type="pres">
      <dgm:prSet presAssocID="{4C9E0A8A-5B56-461E-95B9-762596BA84B6}" presName="spacer" presStyleCnt="0"/>
      <dgm:spPr/>
    </dgm:pt>
    <dgm:pt modelId="{498C6A8A-FE66-4302-903D-7B8C36AD9422}" type="pres">
      <dgm:prSet presAssocID="{3F1C31CE-5516-48C1-82E0-C4053255C95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E920B06-C491-41D7-AC94-DD54FD3CA311}" type="pres">
      <dgm:prSet presAssocID="{9E2BA9FB-6A8E-4FCB-B99B-1FDBF6F705E5}" presName="spacer" presStyleCnt="0"/>
      <dgm:spPr/>
    </dgm:pt>
    <dgm:pt modelId="{17E6563C-394E-4AE6-A84E-A77B9187ECC1}" type="pres">
      <dgm:prSet presAssocID="{443E3A13-6800-404D-A0A2-37DE0C18E09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B2FD0AC-1E30-4227-8C76-2BEA1918F58E}" type="pres">
      <dgm:prSet presAssocID="{24FDB139-A176-402E-9589-BFE4836E2184}" presName="spacer" presStyleCnt="0"/>
      <dgm:spPr/>
    </dgm:pt>
    <dgm:pt modelId="{BD40A7B9-9C32-44C4-A769-D163DD3B8D96}" type="pres">
      <dgm:prSet presAssocID="{216B39E4-1AD2-4A06-B7B6-C84A2437AAA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C90D4FD-2184-445F-AA3F-79C0E7FB2996}" type="pres">
      <dgm:prSet presAssocID="{68255F0C-FA5A-4BC7-9FF1-339C235FB853}" presName="spacer" presStyleCnt="0"/>
      <dgm:spPr/>
    </dgm:pt>
    <dgm:pt modelId="{DCAE27B7-7541-466C-99D2-B03C960DA32C}" type="pres">
      <dgm:prSet presAssocID="{CCA82AA4-0764-4FF9-9979-02D91B22BD0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B4BAF2C-37F3-438E-B216-DD67F449CBD3}" srcId="{C2B76924-0B67-4AEF-A51E-B6CDE4274FDB}" destId="{CCA82AA4-0764-4FF9-9979-02D91B22BD0C}" srcOrd="4" destOrd="0" parTransId="{17EED8C3-ECB8-420F-9470-4DF89D42B5CF}" sibTransId="{FE34FF2A-8DFC-4E1A-B5E0-24C7995354B7}"/>
    <dgm:cxn modelId="{445FE43A-F879-407C-A742-367292C2BFB4}" srcId="{C2B76924-0B67-4AEF-A51E-B6CDE4274FDB}" destId="{3F1C31CE-5516-48C1-82E0-C4053255C95A}" srcOrd="1" destOrd="0" parTransId="{A5198DD7-E28F-4EB2-BE69-98B6D27AF5DA}" sibTransId="{9E2BA9FB-6A8E-4FCB-B99B-1FDBF6F705E5}"/>
    <dgm:cxn modelId="{CC9FBA5E-001B-4716-9E6C-B832DA446D4A}" type="presOf" srcId="{216B39E4-1AD2-4A06-B7B6-C84A2437AAA4}" destId="{BD40A7B9-9C32-44C4-A769-D163DD3B8D96}" srcOrd="0" destOrd="0" presId="urn:microsoft.com/office/officeart/2005/8/layout/vList2"/>
    <dgm:cxn modelId="{656D7645-5FED-4C56-BC03-4C577FC366E6}" type="presOf" srcId="{C2B76924-0B67-4AEF-A51E-B6CDE4274FDB}" destId="{3CAB983E-F015-4E0F-87E1-44029CDA04CD}" srcOrd="0" destOrd="0" presId="urn:microsoft.com/office/officeart/2005/8/layout/vList2"/>
    <dgm:cxn modelId="{F662686A-8394-4F6C-AD92-E9FE4454F88A}" type="presOf" srcId="{443E3A13-6800-404D-A0A2-37DE0C18E094}" destId="{17E6563C-394E-4AE6-A84E-A77B9187ECC1}" srcOrd="0" destOrd="0" presId="urn:microsoft.com/office/officeart/2005/8/layout/vList2"/>
    <dgm:cxn modelId="{D581EC6D-3D91-48F7-85EE-97B1F4E46071}" srcId="{C2B76924-0B67-4AEF-A51E-B6CDE4274FDB}" destId="{5E83B07B-0CB2-4C0B-8FD4-7953BEA121D3}" srcOrd="0" destOrd="0" parTransId="{D8260D33-55FA-4051-81F6-6453A4C466EB}" sibTransId="{4C9E0A8A-5B56-461E-95B9-762596BA84B6}"/>
    <dgm:cxn modelId="{10E34D84-0C07-4803-B4F0-CB2C157A3ED6}" srcId="{C2B76924-0B67-4AEF-A51E-B6CDE4274FDB}" destId="{443E3A13-6800-404D-A0A2-37DE0C18E094}" srcOrd="2" destOrd="0" parTransId="{8FA20D1A-82F8-4921-B926-56D5D5B0A4AD}" sibTransId="{24FDB139-A176-402E-9589-BFE4836E2184}"/>
    <dgm:cxn modelId="{A64076C5-82EA-4BDB-A024-725D15D86C96}" type="presOf" srcId="{CCA82AA4-0764-4FF9-9979-02D91B22BD0C}" destId="{DCAE27B7-7541-466C-99D2-B03C960DA32C}" srcOrd="0" destOrd="0" presId="urn:microsoft.com/office/officeart/2005/8/layout/vList2"/>
    <dgm:cxn modelId="{652BB8CD-E11B-441A-8E87-D9EB6E1125A0}" type="presOf" srcId="{5E83B07B-0CB2-4C0B-8FD4-7953BEA121D3}" destId="{2DF1E70D-1379-4B86-9FAD-61B5DB4FCF1F}" srcOrd="0" destOrd="0" presId="urn:microsoft.com/office/officeart/2005/8/layout/vList2"/>
    <dgm:cxn modelId="{D3595AE8-7E58-4D5B-B4E0-A458126CB8CC}" srcId="{C2B76924-0B67-4AEF-A51E-B6CDE4274FDB}" destId="{216B39E4-1AD2-4A06-B7B6-C84A2437AAA4}" srcOrd="3" destOrd="0" parTransId="{3152F9D6-73C4-4987-8D35-2EC86A404A50}" sibTransId="{68255F0C-FA5A-4BC7-9FF1-339C235FB853}"/>
    <dgm:cxn modelId="{9EDA19EC-22BB-4180-81CB-238D46B3EC94}" type="presOf" srcId="{3F1C31CE-5516-48C1-82E0-C4053255C95A}" destId="{498C6A8A-FE66-4302-903D-7B8C36AD9422}" srcOrd="0" destOrd="0" presId="urn:microsoft.com/office/officeart/2005/8/layout/vList2"/>
    <dgm:cxn modelId="{67694AF2-B668-4E3C-B0F4-B4909C9AD88B}" type="presParOf" srcId="{3CAB983E-F015-4E0F-87E1-44029CDA04CD}" destId="{2DF1E70D-1379-4B86-9FAD-61B5DB4FCF1F}" srcOrd="0" destOrd="0" presId="urn:microsoft.com/office/officeart/2005/8/layout/vList2"/>
    <dgm:cxn modelId="{12F82925-A92E-4B31-BDB6-0857E85A5CD4}" type="presParOf" srcId="{3CAB983E-F015-4E0F-87E1-44029CDA04CD}" destId="{55CF31C7-2BA6-4FCA-994B-A3F75E1957E0}" srcOrd="1" destOrd="0" presId="urn:microsoft.com/office/officeart/2005/8/layout/vList2"/>
    <dgm:cxn modelId="{B257DB79-1CB8-48D1-945D-A654FF28B362}" type="presParOf" srcId="{3CAB983E-F015-4E0F-87E1-44029CDA04CD}" destId="{498C6A8A-FE66-4302-903D-7B8C36AD9422}" srcOrd="2" destOrd="0" presId="urn:microsoft.com/office/officeart/2005/8/layout/vList2"/>
    <dgm:cxn modelId="{705B68E8-E61E-48D2-93EA-E3BDF8E62E8C}" type="presParOf" srcId="{3CAB983E-F015-4E0F-87E1-44029CDA04CD}" destId="{2E920B06-C491-41D7-AC94-DD54FD3CA311}" srcOrd="3" destOrd="0" presId="urn:microsoft.com/office/officeart/2005/8/layout/vList2"/>
    <dgm:cxn modelId="{7213FE75-AAB2-43B6-95CA-4369544127C5}" type="presParOf" srcId="{3CAB983E-F015-4E0F-87E1-44029CDA04CD}" destId="{17E6563C-394E-4AE6-A84E-A77B9187ECC1}" srcOrd="4" destOrd="0" presId="urn:microsoft.com/office/officeart/2005/8/layout/vList2"/>
    <dgm:cxn modelId="{1C6065B4-13D2-4B79-8AEC-79B8450275C2}" type="presParOf" srcId="{3CAB983E-F015-4E0F-87E1-44029CDA04CD}" destId="{3B2FD0AC-1E30-4227-8C76-2BEA1918F58E}" srcOrd="5" destOrd="0" presId="urn:microsoft.com/office/officeart/2005/8/layout/vList2"/>
    <dgm:cxn modelId="{057C755E-5C88-419F-8085-E2C461098E90}" type="presParOf" srcId="{3CAB983E-F015-4E0F-87E1-44029CDA04CD}" destId="{BD40A7B9-9C32-44C4-A769-D163DD3B8D96}" srcOrd="6" destOrd="0" presId="urn:microsoft.com/office/officeart/2005/8/layout/vList2"/>
    <dgm:cxn modelId="{9E35F0B2-9064-4EDB-9089-D9394EEE3EF6}" type="presParOf" srcId="{3CAB983E-F015-4E0F-87E1-44029CDA04CD}" destId="{0C90D4FD-2184-445F-AA3F-79C0E7FB2996}" srcOrd="7" destOrd="0" presId="urn:microsoft.com/office/officeart/2005/8/layout/vList2"/>
    <dgm:cxn modelId="{0794A664-DD5E-48F7-8B60-8F1079373F56}" type="presParOf" srcId="{3CAB983E-F015-4E0F-87E1-44029CDA04CD}" destId="{DCAE27B7-7541-466C-99D2-B03C960DA32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B76924-0B67-4AEF-A51E-B6CDE4274FD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E83B07B-0CB2-4C0B-8FD4-7953BEA121D3}">
      <dgm:prSet/>
      <dgm:spPr/>
      <dgm:t>
        <a:bodyPr/>
        <a:lstStyle/>
        <a:p>
          <a:pPr rtl="0"/>
          <a:r>
            <a:rPr lang="es-MX" dirty="0">
              <a:solidFill>
                <a:schemeClr val="tx1"/>
              </a:solidFill>
              <a:latin typeface="Arial"/>
              <a:cs typeface="Arial"/>
            </a:rPr>
            <a:t>Convalida el fraude laboral </a:t>
          </a:r>
          <a:endParaRPr lang="en-US" dirty="0">
            <a:solidFill>
              <a:schemeClr val="tx1"/>
            </a:solidFill>
            <a:latin typeface="Arial"/>
            <a:cs typeface="Arial"/>
          </a:endParaRPr>
        </a:p>
      </dgm:t>
    </dgm:pt>
    <dgm:pt modelId="{D8260D33-55FA-4051-81F6-6453A4C466EB}" type="parTrans" cxnId="{D581EC6D-3D91-48F7-85EE-97B1F4E46071}">
      <dgm:prSet/>
      <dgm:spPr/>
      <dgm:t>
        <a:bodyPr/>
        <a:lstStyle/>
        <a:p>
          <a:endParaRPr lang="en-US"/>
        </a:p>
      </dgm:t>
    </dgm:pt>
    <dgm:pt modelId="{4C9E0A8A-5B56-461E-95B9-762596BA84B6}" type="sibTrans" cxnId="{D581EC6D-3D91-48F7-85EE-97B1F4E46071}">
      <dgm:prSet/>
      <dgm:spPr/>
      <dgm:t>
        <a:bodyPr/>
        <a:lstStyle/>
        <a:p>
          <a:endParaRPr lang="en-US"/>
        </a:p>
      </dgm:t>
    </dgm:pt>
    <dgm:pt modelId="{443E3A13-6800-404D-A0A2-37DE0C18E094}">
      <dgm:prSet/>
      <dgm:spPr/>
      <dgm:t>
        <a:bodyPr/>
        <a:lstStyle/>
        <a:p>
          <a:pPr rtl="0"/>
          <a:r>
            <a:rPr lang="es-MX" dirty="0">
              <a:solidFill>
                <a:schemeClr val="tx1"/>
              </a:solidFill>
            </a:rPr>
            <a:t>Colisiona con </a:t>
          </a:r>
          <a:r>
            <a:rPr lang="es-MX" dirty="0">
              <a:solidFill>
                <a:schemeClr val="tx1"/>
              </a:solidFill>
              <a:latin typeface="Arial"/>
              <a:cs typeface="Arial"/>
            </a:rPr>
            <a:t>la jurisprudencia consolidada (CSJN "Vallejos" y "</a:t>
          </a:r>
          <a:r>
            <a:rPr lang="es-MX" dirty="0" err="1">
              <a:solidFill>
                <a:schemeClr val="tx1"/>
              </a:solidFill>
              <a:latin typeface="Arial"/>
              <a:cs typeface="Arial"/>
            </a:rPr>
            <a:t>Gilde</a:t>
          </a:r>
          <a:r>
            <a:rPr lang="es-MX" dirty="0">
              <a:solidFill>
                <a:schemeClr val="tx1"/>
              </a:solidFill>
              <a:latin typeface="Arial"/>
              <a:cs typeface="Arial"/>
            </a:rPr>
            <a:t> de </a:t>
          </a:r>
          <a:r>
            <a:rPr lang="es-MX" dirty="0" err="1">
              <a:solidFill>
                <a:schemeClr val="tx1"/>
              </a:solidFill>
              <a:latin typeface="Arial"/>
              <a:cs typeface="Arial"/>
            </a:rPr>
            <a:t>Combres</a:t>
          </a:r>
          <a:r>
            <a:rPr lang="es-MX" dirty="0">
              <a:solidFill>
                <a:schemeClr val="tx1"/>
              </a:solidFill>
              <a:latin typeface="Arial"/>
              <a:cs typeface="Arial"/>
            </a:rPr>
            <a:t>" -abril/16- y Plenario de la CNAT "</a:t>
          </a:r>
          <a:r>
            <a:rPr lang="es-MX" dirty="0" err="1">
              <a:solidFill>
                <a:schemeClr val="tx1"/>
              </a:solidFill>
              <a:latin typeface="Arial"/>
              <a:cs typeface="Arial"/>
            </a:rPr>
            <a:t>Vazquez</a:t>
          </a:r>
          <a:r>
            <a:rPr lang="es-MX" dirty="0">
              <a:solidFill>
                <a:schemeClr val="tx1"/>
              </a:solidFill>
              <a:latin typeface="Arial"/>
              <a:cs typeface="Arial"/>
            </a:rPr>
            <a:t> C/ Telefónica" -junio/2010-</a:t>
          </a:r>
          <a:endParaRPr lang="en-US" dirty="0">
            <a:solidFill>
              <a:schemeClr val="tx1"/>
            </a:solidFill>
            <a:latin typeface="Arial"/>
            <a:cs typeface="Arial"/>
          </a:endParaRPr>
        </a:p>
      </dgm:t>
    </dgm:pt>
    <dgm:pt modelId="{8FA20D1A-82F8-4921-B926-56D5D5B0A4AD}" type="parTrans" cxnId="{10E34D84-0C07-4803-B4F0-CB2C157A3ED6}">
      <dgm:prSet/>
      <dgm:spPr/>
      <dgm:t>
        <a:bodyPr/>
        <a:lstStyle/>
        <a:p>
          <a:endParaRPr lang="en-US"/>
        </a:p>
      </dgm:t>
    </dgm:pt>
    <dgm:pt modelId="{24FDB139-A176-402E-9589-BFE4836E2184}" type="sibTrans" cxnId="{10E34D84-0C07-4803-B4F0-CB2C157A3ED6}">
      <dgm:prSet/>
      <dgm:spPr/>
      <dgm:t>
        <a:bodyPr/>
        <a:lstStyle/>
        <a:p>
          <a:endParaRPr lang="en-US"/>
        </a:p>
      </dgm:t>
    </dgm:pt>
    <dgm:pt modelId="{CCA82AA4-0764-4FF9-9979-02D91B22BD0C}">
      <dgm:prSet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Norma antifraude art. 14 de la LCT </a:t>
          </a:r>
          <a:endParaRPr lang="en-US" dirty="0">
            <a:solidFill>
              <a:schemeClr val="tx1"/>
            </a:solidFill>
          </a:endParaRPr>
        </a:p>
      </dgm:t>
    </dgm:pt>
    <dgm:pt modelId="{17EED8C3-ECB8-420F-9470-4DF89D42B5CF}" type="parTrans" cxnId="{EB4BAF2C-37F3-438E-B216-DD67F449CBD3}">
      <dgm:prSet/>
      <dgm:spPr/>
      <dgm:t>
        <a:bodyPr/>
        <a:lstStyle/>
        <a:p>
          <a:endParaRPr lang="en-US"/>
        </a:p>
      </dgm:t>
    </dgm:pt>
    <dgm:pt modelId="{FE34FF2A-8DFC-4E1A-B5E0-24C7995354B7}" type="sibTrans" cxnId="{EB4BAF2C-37F3-438E-B216-DD67F449CBD3}">
      <dgm:prSet/>
      <dgm:spPr/>
      <dgm:t>
        <a:bodyPr/>
        <a:lstStyle/>
        <a:p>
          <a:endParaRPr lang="en-US"/>
        </a:p>
      </dgm:t>
    </dgm:pt>
    <dgm:pt modelId="{0CD0FE20-88F8-48F3-A22B-C8A773F710D1}">
      <dgm:prSet phldr="0"/>
      <dgm:spPr/>
      <dgm:t>
        <a:bodyPr/>
        <a:lstStyle/>
        <a:p>
          <a:pPr rtl="0"/>
          <a:r>
            <a:rPr lang="es-MX" dirty="0">
              <a:solidFill>
                <a:schemeClr val="tx1"/>
              </a:solidFill>
              <a:latin typeface="Arial"/>
              <a:cs typeface="Arial"/>
            </a:rPr>
            <a:t> Incidencia en el encuadre convencional </a:t>
          </a:r>
          <a:endParaRPr lang="es-ES" dirty="0"/>
        </a:p>
      </dgm:t>
    </dgm:pt>
    <dgm:pt modelId="{189D8102-96F2-44F8-BB5E-CB37266AAA20}" type="parTrans" cxnId="{B2003B46-D54D-4DF1-975D-F253D84F7AAB}">
      <dgm:prSet/>
      <dgm:spPr/>
    </dgm:pt>
    <dgm:pt modelId="{702549D4-0189-4B23-8FB7-F2949EAC4CE5}" type="sibTrans" cxnId="{B2003B46-D54D-4DF1-975D-F253D84F7AAB}">
      <dgm:prSet/>
      <dgm:spPr/>
    </dgm:pt>
    <dgm:pt modelId="{98B863E0-087F-4E07-B156-AAEF063773BA}">
      <dgm:prSet phldr="0"/>
      <dgm:spPr/>
      <dgm:t>
        <a:bodyPr/>
        <a:lstStyle/>
        <a:p>
          <a:pPr rtl="0"/>
          <a:r>
            <a:rPr lang="es-MX" dirty="0">
              <a:solidFill>
                <a:schemeClr val="tx1"/>
              </a:solidFill>
              <a:latin typeface="Arial"/>
              <a:cs typeface="Arial"/>
            </a:rPr>
            <a:t>Excluye la intermediación del art. 29 de la LCT</a:t>
          </a:r>
          <a:r>
            <a:rPr lang="es-MX" b="1" dirty="0">
              <a:solidFill>
                <a:schemeClr val="tx1"/>
              </a:solidFill>
              <a:latin typeface="Arial"/>
              <a:cs typeface="Arial"/>
            </a:rPr>
            <a:t>(?)</a:t>
          </a:r>
          <a:endParaRPr lang="es-ES" b="1" dirty="0">
            <a:solidFill>
              <a:schemeClr val="tx1"/>
            </a:solidFill>
          </a:endParaRPr>
        </a:p>
      </dgm:t>
    </dgm:pt>
    <dgm:pt modelId="{85D39942-F4F0-4737-85C2-86AFE4C702F0}" type="parTrans" cxnId="{03451684-1C12-46AA-B764-6818B2369C9F}">
      <dgm:prSet/>
      <dgm:spPr/>
    </dgm:pt>
    <dgm:pt modelId="{95100672-785D-446D-85E9-F77C718F9045}" type="sibTrans" cxnId="{03451684-1C12-46AA-B764-6818B2369C9F}">
      <dgm:prSet/>
      <dgm:spPr/>
    </dgm:pt>
    <dgm:pt modelId="{3CAB983E-F015-4E0F-87E1-44029CDA04CD}" type="pres">
      <dgm:prSet presAssocID="{C2B76924-0B67-4AEF-A51E-B6CDE4274FDB}" presName="linear" presStyleCnt="0">
        <dgm:presLayoutVars>
          <dgm:animLvl val="lvl"/>
          <dgm:resizeHandles val="exact"/>
        </dgm:presLayoutVars>
      </dgm:prSet>
      <dgm:spPr/>
    </dgm:pt>
    <dgm:pt modelId="{2DF1E70D-1379-4B86-9FAD-61B5DB4FCF1F}" type="pres">
      <dgm:prSet presAssocID="{5E83B07B-0CB2-4C0B-8FD4-7953BEA121D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5CF31C7-2BA6-4FCA-994B-A3F75E1957E0}" type="pres">
      <dgm:prSet presAssocID="{4C9E0A8A-5B56-461E-95B9-762596BA84B6}" presName="spacer" presStyleCnt="0"/>
      <dgm:spPr/>
    </dgm:pt>
    <dgm:pt modelId="{2296CF90-5C5C-433E-A9E1-04E41566E362}" type="pres">
      <dgm:prSet presAssocID="{0CD0FE20-88F8-48F3-A22B-C8A773F710D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04E9818-82EA-40C0-80EB-BA43B6DA605D}" type="pres">
      <dgm:prSet presAssocID="{702549D4-0189-4B23-8FB7-F2949EAC4CE5}" presName="spacer" presStyleCnt="0"/>
      <dgm:spPr/>
    </dgm:pt>
    <dgm:pt modelId="{17E6563C-394E-4AE6-A84E-A77B9187ECC1}" type="pres">
      <dgm:prSet presAssocID="{443E3A13-6800-404D-A0A2-37DE0C18E09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B2FD0AC-1E30-4227-8C76-2BEA1918F58E}" type="pres">
      <dgm:prSet presAssocID="{24FDB139-A176-402E-9589-BFE4836E2184}" presName="spacer" presStyleCnt="0"/>
      <dgm:spPr/>
    </dgm:pt>
    <dgm:pt modelId="{59519DAA-C359-47AF-9378-5B6FBCAB6A52}" type="pres">
      <dgm:prSet presAssocID="{98B863E0-087F-4E07-B156-AAEF063773B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47CDBD6-E529-40C6-8C13-776ED17D23E8}" type="pres">
      <dgm:prSet presAssocID="{95100672-785D-446D-85E9-F77C718F9045}" presName="spacer" presStyleCnt="0"/>
      <dgm:spPr/>
    </dgm:pt>
    <dgm:pt modelId="{DCAE27B7-7541-466C-99D2-B03C960DA32C}" type="pres">
      <dgm:prSet presAssocID="{CCA82AA4-0764-4FF9-9979-02D91B22BD0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5A8C803-14F7-49B3-874C-AFC07DD5D552}" type="presOf" srcId="{CCA82AA4-0764-4FF9-9979-02D91B22BD0C}" destId="{DCAE27B7-7541-466C-99D2-B03C960DA32C}" srcOrd="0" destOrd="0" presId="urn:microsoft.com/office/officeart/2005/8/layout/vList2"/>
    <dgm:cxn modelId="{EB4BAF2C-37F3-438E-B216-DD67F449CBD3}" srcId="{C2B76924-0B67-4AEF-A51E-B6CDE4274FDB}" destId="{CCA82AA4-0764-4FF9-9979-02D91B22BD0C}" srcOrd="4" destOrd="0" parTransId="{17EED8C3-ECB8-420F-9470-4DF89D42B5CF}" sibTransId="{FE34FF2A-8DFC-4E1A-B5E0-24C7995354B7}"/>
    <dgm:cxn modelId="{4F49243F-7826-4F8D-AD37-9888CBEA5406}" type="presOf" srcId="{443E3A13-6800-404D-A0A2-37DE0C18E094}" destId="{17E6563C-394E-4AE6-A84E-A77B9187ECC1}" srcOrd="0" destOrd="0" presId="urn:microsoft.com/office/officeart/2005/8/layout/vList2"/>
    <dgm:cxn modelId="{656D7645-5FED-4C56-BC03-4C577FC366E6}" type="presOf" srcId="{C2B76924-0B67-4AEF-A51E-B6CDE4274FDB}" destId="{3CAB983E-F015-4E0F-87E1-44029CDA04CD}" srcOrd="0" destOrd="0" presId="urn:microsoft.com/office/officeart/2005/8/layout/vList2"/>
    <dgm:cxn modelId="{B2003B46-D54D-4DF1-975D-F253D84F7AAB}" srcId="{C2B76924-0B67-4AEF-A51E-B6CDE4274FDB}" destId="{0CD0FE20-88F8-48F3-A22B-C8A773F710D1}" srcOrd="1" destOrd="0" parTransId="{189D8102-96F2-44F8-BB5E-CB37266AAA20}" sibTransId="{702549D4-0189-4B23-8FB7-F2949EAC4CE5}"/>
    <dgm:cxn modelId="{D581EC6D-3D91-48F7-85EE-97B1F4E46071}" srcId="{C2B76924-0B67-4AEF-A51E-B6CDE4274FDB}" destId="{5E83B07B-0CB2-4C0B-8FD4-7953BEA121D3}" srcOrd="0" destOrd="0" parTransId="{D8260D33-55FA-4051-81F6-6453A4C466EB}" sibTransId="{4C9E0A8A-5B56-461E-95B9-762596BA84B6}"/>
    <dgm:cxn modelId="{769B566F-0EFC-49B9-8CFD-42C4B6874A5C}" type="presOf" srcId="{5E83B07B-0CB2-4C0B-8FD4-7953BEA121D3}" destId="{2DF1E70D-1379-4B86-9FAD-61B5DB4FCF1F}" srcOrd="0" destOrd="0" presId="urn:microsoft.com/office/officeart/2005/8/layout/vList2"/>
    <dgm:cxn modelId="{C306FD51-1F52-4051-A3FB-0FFD026516B7}" type="presOf" srcId="{98B863E0-087F-4E07-B156-AAEF063773BA}" destId="{59519DAA-C359-47AF-9378-5B6FBCAB6A52}" srcOrd="0" destOrd="0" presId="urn:microsoft.com/office/officeart/2005/8/layout/vList2"/>
    <dgm:cxn modelId="{03451684-1C12-46AA-B764-6818B2369C9F}" srcId="{C2B76924-0B67-4AEF-A51E-B6CDE4274FDB}" destId="{98B863E0-087F-4E07-B156-AAEF063773BA}" srcOrd="3" destOrd="0" parTransId="{85D39942-F4F0-4737-85C2-86AFE4C702F0}" sibTransId="{95100672-785D-446D-85E9-F77C718F9045}"/>
    <dgm:cxn modelId="{10E34D84-0C07-4803-B4F0-CB2C157A3ED6}" srcId="{C2B76924-0B67-4AEF-A51E-B6CDE4274FDB}" destId="{443E3A13-6800-404D-A0A2-37DE0C18E094}" srcOrd="2" destOrd="0" parTransId="{8FA20D1A-82F8-4921-B926-56D5D5B0A4AD}" sibTransId="{24FDB139-A176-402E-9589-BFE4836E2184}"/>
    <dgm:cxn modelId="{825152BD-6B78-4A5B-8E46-8AEABB479DA7}" type="presOf" srcId="{0CD0FE20-88F8-48F3-A22B-C8A773F710D1}" destId="{2296CF90-5C5C-433E-A9E1-04E41566E362}" srcOrd="0" destOrd="0" presId="urn:microsoft.com/office/officeart/2005/8/layout/vList2"/>
    <dgm:cxn modelId="{01887BBC-33F1-462D-AE14-17A2129911B9}" type="presParOf" srcId="{3CAB983E-F015-4E0F-87E1-44029CDA04CD}" destId="{2DF1E70D-1379-4B86-9FAD-61B5DB4FCF1F}" srcOrd="0" destOrd="0" presId="urn:microsoft.com/office/officeart/2005/8/layout/vList2"/>
    <dgm:cxn modelId="{4841884A-342B-48D9-9030-9B7ED2E95419}" type="presParOf" srcId="{3CAB983E-F015-4E0F-87E1-44029CDA04CD}" destId="{55CF31C7-2BA6-4FCA-994B-A3F75E1957E0}" srcOrd="1" destOrd="0" presId="urn:microsoft.com/office/officeart/2005/8/layout/vList2"/>
    <dgm:cxn modelId="{6EB65512-E80B-474B-967B-B2806BFED0D4}" type="presParOf" srcId="{3CAB983E-F015-4E0F-87E1-44029CDA04CD}" destId="{2296CF90-5C5C-433E-A9E1-04E41566E362}" srcOrd="2" destOrd="0" presId="urn:microsoft.com/office/officeart/2005/8/layout/vList2"/>
    <dgm:cxn modelId="{73E8B9B6-2FEE-466B-8B76-BC3DF6A0B2F4}" type="presParOf" srcId="{3CAB983E-F015-4E0F-87E1-44029CDA04CD}" destId="{E04E9818-82EA-40C0-80EB-BA43B6DA605D}" srcOrd="3" destOrd="0" presId="urn:microsoft.com/office/officeart/2005/8/layout/vList2"/>
    <dgm:cxn modelId="{7342268B-D63D-4D0A-89E4-193B5F2D1774}" type="presParOf" srcId="{3CAB983E-F015-4E0F-87E1-44029CDA04CD}" destId="{17E6563C-394E-4AE6-A84E-A77B9187ECC1}" srcOrd="4" destOrd="0" presId="urn:microsoft.com/office/officeart/2005/8/layout/vList2"/>
    <dgm:cxn modelId="{9A59FA1B-CD2F-4220-B853-C65128D5AAAA}" type="presParOf" srcId="{3CAB983E-F015-4E0F-87E1-44029CDA04CD}" destId="{3B2FD0AC-1E30-4227-8C76-2BEA1918F58E}" srcOrd="5" destOrd="0" presId="urn:microsoft.com/office/officeart/2005/8/layout/vList2"/>
    <dgm:cxn modelId="{7EAB54A9-E958-4FEA-A0C9-1CEA20B20931}" type="presParOf" srcId="{3CAB983E-F015-4E0F-87E1-44029CDA04CD}" destId="{59519DAA-C359-47AF-9378-5B6FBCAB6A52}" srcOrd="6" destOrd="0" presId="urn:microsoft.com/office/officeart/2005/8/layout/vList2"/>
    <dgm:cxn modelId="{847D0142-6108-475F-8FB6-F8E9FAC2AF44}" type="presParOf" srcId="{3CAB983E-F015-4E0F-87E1-44029CDA04CD}" destId="{147CDBD6-E529-40C6-8C13-776ED17D23E8}" srcOrd="7" destOrd="0" presId="urn:microsoft.com/office/officeart/2005/8/layout/vList2"/>
    <dgm:cxn modelId="{4959D6DE-AD44-4194-A567-87A938A07254}" type="presParOf" srcId="{3CAB983E-F015-4E0F-87E1-44029CDA04CD}" destId="{DCAE27B7-7541-466C-99D2-B03C960DA32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D8D95F-92DC-4430-B426-A32CE54E192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6960E12-378B-436C-A242-BD0B75FC7D31}">
      <dgm:prSet/>
      <dgm:spPr/>
      <dgm:t>
        <a:bodyPr/>
        <a:lstStyle/>
        <a:p>
          <a:r>
            <a:rPr lang="es-MX"/>
            <a:t>Deroga la prohibición de actuación de las las agencias o servicios de colocación</a:t>
          </a:r>
          <a:endParaRPr lang="en-US"/>
        </a:p>
      </dgm:t>
    </dgm:pt>
    <dgm:pt modelId="{2423F423-E0C0-4416-8BAE-9C2D078FA731}" type="parTrans" cxnId="{68218B1A-B8FD-4B89-8592-B46538A6B1D6}">
      <dgm:prSet/>
      <dgm:spPr/>
      <dgm:t>
        <a:bodyPr/>
        <a:lstStyle/>
        <a:p>
          <a:endParaRPr lang="en-US"/>
        </a:p>
      </dgm:t>
    </dgm:pt>
    <dgm:pt modelId="{A326156C-E113-4A56-A513-FEDB0778DEF3}" type="sibTrans" cxnId="{68218B1A-B8FD-4B89-8592-B46538A6B1D6}">
      <dgm:prSet/>
      <dgm:spPr/>
      <dgm:t>
        <a:bodyPr/>
        <a:lstStyle/>
        <a:p>
          <a:endParaRPr lang="en-US"/>
        </a:p>
      </dgm:t>
    </dgm:pt>
    <dgm:pt modelId="{B1020BB6-3686-4D96-9CA0-99CC81187AED}">
      <dgm:prSet/>
      <dgm:spPr/>
      <dgm:t>
        <a:bodyPr/>
        <a:lstStyle/>
        <a:p>
          <a:r>
            <a:rPr lang="es-MX"/>
            <a:t>Autoriza la aplicación del periódo de prueba de la LCT</a:t>
          </a:r>
          <a:endParaRPr lang="en-US"/>
        </a:p>
      </dgm:t>
    </dgm:pt>
    <dgm:pt modelId="{8AC977F3-CE3F-449E-A21F-033AD15DC618}" type="parTrans" cxnId="{6BECC5FB-2225-4E8D-887A-66E735B3485D}">
      <dgm:prSet/>
      <dgm:spPr/>
      <dgm:t>
        <a:bodyPr/>
        <a:lstStyle/>
        <a:p>
          <a:endParaRPr lang="en-US"/>
        </a:p>
      </dgm:t>
    </dgm:pt>
    <dgm:pt modelId="{A595DBC7-C9AB-46F8-B1FE-CB283204F6C5}" type="sibTrans" cxnId="{6BECC5FB-2225-4E8D-887A-66E735B3485D}">
      <dgm:prSet/>
      <dgm:spPr/>
      <dgm:t>
        <a:bodyPr/>
        <a:lstStyle/>
        <a:p>
          <a:endParaRPr lang="en-US"/>
        </a:p>
      </dgm:t>
    </dgm:pt>
    <dgm:pt modelId="{9BE2A849-6948-4B35-8D4A-4B599A16CDFC}">
      <dgm:prSet/>
      <dgm:spPr/>
      <dgm:t>
        <a:bodyPr/>
        <a:lstStyle/>
        <a:p>
          <a:r>
            <a:rPr lang="es-MX"/>
            <a:t>Establece la libertad de contratación y elección del personal por parte del empleador   </a:t>
          </a:r>
          <a:endParaRPr lang="en-US"/>
        </a:p>
      </dgm:t>
    </dgm:pt>
    <dgm:pt modelId="{37974999-3BB9-43CB-8A54-A0785910C356}" type="parTrans" cxnId="{EEAB1844-48DC-4211-B86F-E1FCAD491746}">
      <dgm:prSet/>
      <dgm:spPr/>
      <dgm:t>
        <a:bodyPr/>
        <a:lstStyle/>
        <a:p>
          <a:endParaRPr lang="en-US"/>
        </a:p>
      </dgm:t>
    </dgm:pt>
    <dgm:pt modelId="{3E1573A2-20BB-42BD-81EA-065BF88E8B9A}" type="sibTrans" cxnId="{EEAB1844-48DC-4211-B86F-E1FCAD491746}">
      <dgm:prSet/>
      <dgm:spPr/>
      <dgm:t>
        <a:bodyPr/>
        <a:lstStyle/>
        <a:p>
          <a:endParaRPr lang="en-US"/>
        </a:p>
      </dgm:t>
    </dgm:pt>
    <dgm:pt modelId="{E7B06FB6-E2AE-475E-A25D-88D74693EB33}" type="pres">
      <dgm:prSet presAssocID="{39D8D95F-92DC-4430-B426-A32CE54E1926}" presName="root" presStyleCnt="0">
        <dgm:presLayoutVars>
          <dgm:dir/>
          <dgm:resizeHandles val="exact"/>
        </dgm:presLayoutVars>
      </dgm:prSet>
      <dgm:spPr/>
    </dgm:pt>
    <dgm:pt modelId="{AB617FE2-123A-4B43-842F-D4B55BF7A3FB}" type="pres">
      <dgm:prSet presAssocID="{B6960E12-378B-436C-A242-BD0B75FC7D31}" presName="compNode" presStyleCnt="0"/>
      <dgm:spPr/>
    </dgm:pt>
    <dgm:pt modelId="{7DE31A57-A183-4DBF-822D-3C45F1D985C0}" type="pres">
      <dgm:prSet presAssocID="{B6960E12-378B-436C-A242-BD0B75FC7D3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140EC364-A909-4E1A-8EEE-A1FA4320501A}" type="pres">
      <dgm:prSet presAssocID="{B6960E12-378B-436C-A242-BD0B75FC7D31}" presName="spaceRect" presStyleCnt="0"/>
      <dgm:spPr/>
    </dgm:pt>
    <dgm:pt modelId="{401EE2EF-3224-4124-B75A-B8870DA806AB}" type="pres">
      <dgm:prSet presAssocID="{B6960E12-378B-436C-A242-BD0B75FC7D31}" presName="textRect" presStyleLbl="revTx" presStyleIdx="0" presStyleCnt="3">
        <dgm:presLayoutVars>
          <dgm:chMax val="1"/>
          <dgm:chPref val="1"/>
        </dgm:presLayoutVars>
      </dgm:prSet>
      <dgm:spPr/>
    </dgm:pt>
    <dgm:pt modelId="{D60C8A0E-E528-46F4-9704-07DE274E4375}" type="pres">
      <dgm:prSet presAssocID="{A326156C-E113-4A56-A513-FEDB0778DEF3}" presName="sibTrans" presStyleCnt="0"/>
      <dgm:spPr/>
    </dgm:pt>
    <dgm:pt modelId="{02F51931-79CB-4236-B22B-6704E3DC66BE}" type="pres">
      <dgm:prSet presAssocID="{B1020BB6-3686-4D96-9CA0-99CC81187AED}" presName="compNode" presStyleCnt="0"/>
      <dgm:spPr/>
    </dgm:pt>
    <dgm:pt modelId="{A476C462-E2D8-4BF9-9C7A-4E608756EE39}" type="pres">
      <dgm:prSet presAssocID="{B1020BB6-3686-4D96-9CA0-99CC81187AE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C0DCC470-37AD-478A-B852-559F3882C7DD}" type="pres">
      <dgm:prSet presAssocID="{B1020BB6-3686-4D96-9CA0-99CC81187AED}" presName="spaceRect" presStyleCnt="0"/>
      <dgm:spPr/>
    </dgm:pt>
    <dgm:pt modelId="{962A4F7B-C064-4B15-B905-358E528ED5A1}" type="pres">
      <dgm:prSet presAssocID="{B1020BB6-3686-4D96-9CA0-99CC81187AED}" presName="textRect" presStyleLbl="revTx" presStyleIdx="1" presStyleCnt="3">
        <dgm:presLayoutVars>
          <dgm:chMax val="1"/>
          <dgm:chPref val="1"/>
        </dgm:presLayoutVars>
      </dgm:prSet>
      <dgm:spPr/>
    </dgm:pt>
    <dgm:pt modelId="{F3243E81-8CB7-4B6E-9FCC-FEC38D4B02D1}" type="pres">
      <dgm:prSet presAssocID="{A595DBC7-C9AB-46F8-B1FE-CB283204F6C5}" presName="sibTrans" presStyleCnt="0"/>
      <dgm:spPr/>
    </dgm:pt>
    <dgm:pt modelId="{9BDEC5B9-F833-40A5-A71A-2671942B513A}" type="pres">
      <dgm:prSet presAssocID="{9BE2A849-6948-4B35-8D4A-4B599A16CDFC}" presName="compNode" presStyleCnt="0"/>
      <dgm:spPr/>
    </dgm:pt>
    <dgm:pt modelId="{316BC19F-4DD2-46F1-9335-455AF43E571B}" type="pres">
      <dgm:prSet presAssocID="{9BE2A849-6948-4B35-8D4A-4B599A16CDF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3B0A48B4-74DA-4515-96DB-672792726321}" type="pres">
      <dgm:prSet presAssocID="{9BE2A849-6948-4B35-8D4A-4B599A16CDFC}" presName="spaceRect" presStyleCnt="0"/>
      <dgm:spPr/>
    </dgm:pt>
    <dgm:pt modelId="{9E1C91AC-9944-4C3E-A82C-3F04A5EE7983}" type="pres">
      <dgm:prSet presAssocID="{9BE2A849-6948-4B35-8D4A-4B599A16CDF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8218B1A-B8FD-4B89-8592-B46538A6B1D6}" srcId="{39D8D95F-92DC-4430-B426-A32CE54E1926}" destId="{B6960E12-378B-436C-A242-BD0B75FC7D31}" srcOrd="0" destOrd="0" parTransId="{2423F423-E0C0-4416-8BAE-9C2D078FA731}" sibTransId="{A326156C-E113-4A56-A513-FEDB0778DEF3}"/>
    <dgm:cxn modelId="{064AF71C-2D4D-4176-B540-9B0639B1230C}" type="presOf" srcId="{B1020BB6-3686-4D96-9CA0-99CC81187AED}" destId="{962A4F7B-C064-4B15-B905-358E528ED5A1}" srcOrd="0" destOrd="0" presId="urn:microsoft.com/office/officeart/2018/2/layout/IconLabelList"/>
    <dgm:cxn modelId="{96A7B23C-697A-4E8A-B01A-7B3AA27E0007}" type="presOf" srcId="{39D8D95F-92DC-4430-B426-A32CE54E1926}" destId="{E7B06FB6-E2AE-475E-A25D-88D74693EB33}" srcOrd="0" destOrd="0" presId="urn:microsoft.com/office/officeart/2018/2/layout/IconLabelList"/>
    <dgm:cxn modelId="{CAED9C5B-8681-44CF-B45D-47984980BA65}" type="presOf" srcId="{9BE2A849-6948-4B35-8D4A-4B599A16CDFC}" destId="{9E1C91AC-9944-4C3E-A82C-3F04A5EE7983}" srcOrd="0" destOrd="0" presId="urn:microsoft.com/office/officeart/2018/2/layout/IconLabelList"/>
    <dgm:cxn modelId="{EEAB1844-48DC-4211-B86F-E1FCAD491746}" srcId="{39D8D95F-92DC-4430-B426-A32CE54E1926}" destId="{9BE2A849-6948-4B35-8D4A-4B599A16CDFC}" srcOrd="2" destOrd="0" parTransId="{37974999-3BB9-43CB-8A54-A0785910C356}" sibTransId="{3E1573A2-20BB-42BD-81EA-065BF88E8B9A}"/>
    <dgm:cxn modelId="{0733717D-A3C6-4E5E-805B-C3824E26223D}" type="presOf" srcId="{B6960E12-378B-436C-A242-BD0B75FC7D31}" destId="{401EE2EF-3224-4124-B75A-B8870DA806AB}" srcOrd="0" destOrd="0" presId="urn:microsoft.com/office/officeart/2018/2/layout/IconLabelList"/>
    <dgm:cxn modelId="{6BECC5FB-2225-4E8D-887A-66E735B3485D}" srcId="{39D8D95F-92DC-4430-B426-A32CE54E1926}" destId="{B1020BB6-3686-4D96-9CA0-99CC81187AED}" srcOrd="1" destOrd="0" parTransId="{8AC977F3-CE3F-449E-A21F-033AD15DC618}" sibTransId="{A595DBC7-C9AB-46F8-B1FE-CB283204F6C5}"/>
    <dgm:cxn modelId="{1EEE74F4-F5B6-46C8-96DC-CA94C2BC3DDD}" type="presParOf" srcId="{E7B06FB6-E2AE-475E-A25D-88D74693EB33}" destId="{AB617FE2-123A-4B43-842F-D4B55BF7A3FB}" srcOrd="0" destOrd="0" presId="urn:microsoft.com/office/officeart/2018/2/layout/IconLabelList"/>
    <dgm:cxn modelId="{43EB340A-FCD4-48C4-87B2-AD0DDF4DABCA}" type="presParOf" srcId="{AB617FE2-123A-4B43-842F-D4B55BF7A3FB}" destId="{7DE31A57-A183-4DBF-822D-3C45F1D985C0}" srcOrd="0" destOrd="0" presId="urn:microsoft.com/office/officeart/2018/2/layout/IconLabelList"/>
    <dgm:cxn modelId="{627AE329-5A77-46BB-9CC9-D82BB2DDA680}" type="presParOf" srcId="{AB617FE2-123A-4B43-842F-D4B55BF7A3FB}" destId="{140EC364-A909-4E1A-8EEE-A1FA4320501A}" srcOrd="1" destOrd="0" presId="urn:microsoft.com/office/officeart/2018/2/layout/IconLabelList"/>
    <dgm:cxn modelId="{AAB6521E-637F-4A43-8977-E8C5EA9A264A}" type="presParOf" srcId="{AB617FE2-123A-4B43-842F-D4B55BF7A3FB}" destId="{401EE2EF-3224-4124-B75A-B8870DA806AB}" srcOrd="2" destOrd="0" presId="urn:microsoft.com/office/officeart/2018/2/layout/IconLabelList"/>
    <dgm:cxn modelId="{B24DB9A6-7893-4A3F-B67E-06A97BED2CB9}" type="presParOf" srcId="{E7B06FB6-E2AE-475E-A25D-88D74693EB33}" destId="{D60C8A0E-E528-46F4-9704-07DE274E4375}" srcOrd="1" destOrd="0" presId="urn:microsoft.com/office/officeart/2018/2/layout/IconLabelList"/>
    <dgm:cxn modelId="{5CB65CB9-D35D-4979-A953-AB6A7491F905}" type="presParOf" srcId="{E7B06FB6-E2AE-475E-A25D-88D74693EB33}" destId="{02F51931-79CB-4236-B22B-6704E3DC66BE}" srcOrd="2" destOrd="0" presId="urn:microsoft.com/office/officeart/2018/2/layout/IconLabelList"/>
    <dgm:cxn modelId="{E0033E37-51DD-4532-886C-E678F2B56395}" type="presParOf" srcId="{02F51931-79CB-4236-B22B-6704E3DC66BE}" destId="{A476C462-E2D8-4BF9-9C7A-4E608756EE39}" srcOrd="0" destOrd="0" presId="urn:microsoft.com/office/officeart/2018/2/layout/IconLabelList"/>
    <dgm:cxn modelId="{4011EA91-C710-40DC-B5F7-F65CC9DFA1CC}" type="presParOf" srcId="{02F51931-79CB-4236-B22B-6704E3DC66BE}" destId="{C0DCC470-37AD-478A-B852-559F3882C7DD}" srcOrd="1" destOrd="0" presId="urn:microsoft.com/office/officeart/2018/2/layout/IconLabelList"/>
    <dgm:cxn modelId="{B823C95F-374C-4A4E-8904-933FA105362D}" type="presParOf" srcId="{02F51931-79CB-4236-B22B-6704E3DC66BE}" destId="{962A4F7B-C064-4B15-B905-358E528ED5A1}" srcOrd="2" destOrd="0" presId="urn:microsoft.com/office/officeart/2018/2/layout/IconLabelList"/>
    <dgm:cxn modelId="{0518D05E-B766-4D0D-A579-16C2BDC8B6AA}" type="presParOf" srcId="{E7B06FB6-E2AE-475E-A25D-88D74693EB33}" destId="{F3243E81-8CB7-4B6E-9FCC-FEC38D4B02D1}" srcOrd="3" destOrd="0" presId="urn:microsoft.com/office/officeart/2018/2/layout/IconLabelList"/>
    <dgm:cxn modelId="{E1659FC5-6803-46AE-AFA2-278EE9F68A93}" type="presParOf" srcId="{E7B06FB6-E2AE-475E-A25D-88D74693EB33}" destId="{9BDEC5B9-F833-40A5-A71A-2671942B513A}" srcOrd="4" destOrd="0" presId="urn:microsoft.com/office/officeart/2018/2/layout/IconLabelList"/>
    <dgm:cxn modelId="{1F31D461-573C-4F09-9590-4AE02C73BDF7}" type="presParOf" srcId="{9BDEC5B9-F833-40A5-A71A-2671942B513A}" destId="{316BC19F-4DD2-46F1-9335-455AF43E571B}" srcOrd="0" destOrd="0" presId="urn:microsoft.com/office/officeart/2018/2/layout/IconLabelList"/>
    <dgm:cxn modelId="{BA026B96-2BE7-4534-8DD6-28DF8AC03E75}" type="presParOf" srcId="{9BDEC5B9-F833-40A5-A71A-2671942B513A}" destId="{3B0A48B4-74DA-4515-96DB-672792726321}" srcOrd="1" destOrd="0" presId="urn:microsoft.com/office/officeart/2018/2/layout/IconLabelList"/>
    <dgm:cxn modelId="{444A005A-2C5F-4087-8D4B-BA5D0D81F6C4}" type="presParOf" srcId="{9BDEC5B9-F833-40A5-A71A-2671942B513A}" destId="{9E1C91AC-9944-4C3E-A82C-3F04A5EE798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1E70D-1379-4B86-9FAD-61B5DB4FCF1F}">
      <dsp:nvSpPr>
        <dsp:cNvPr id="0" name=""/>
        <dsp:cNvSpPr/>
      </dsp:nvSpPr>
      <dsp:spPr>
        <a:xfrm>
          <a:off x="0" y="20392"/>
          <a:ext cx="5000124" cy="103654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Normas de prelación e integración del contrato: art. 964 y 963 del CCyC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0600" y="70992"/>
        <a:ext cx="4898924" cy="935346"/>
      </dsp:txXfrm>
    </dsp:sp>
    <dsp:sp modelId="{498C6A8A-FE66-4302-903D-7B8C36AD9422}">
      <dsp:nvSpPr>
        <dsp:cNvPr id="0" name=""/>
        <dsp:cNvSpPr/>
      </dsp:nvSpPr>
      <dsp:spPr>
        <a:xfrm>
          <a:off x="0" y="1114539"/>
          <a:ext cx="5000124" cy="1036546"/>
        </a:xfrm>
        <a:prstGeom prst="roundRect">
          <a:avLst/>
        </a:prstGeom>
        <a:gradFill rotWithShape="0">
          <a:gsLst>
            <a:gs pos="0">
              <a:schemeClr val="accent2">
                <a:hueOff val="-2700000"/>
                <a:satOff val="-5000"/>
                <a:lumOff val="125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700000"/>
                <a:satOff val="-5000"/>
                <a:lumOff val="125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700000"/>
                <a:satOff val="-5000"/>
                <a:lumOff val="125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  <a:latin typeface="Arial"/>
              <a:cs typeface="Arial"/>
            </a:rPr>
            <a:t>Favorece</a:t>
          </a:r>
          <a:r>
            <a:rPr lang="es-MX" sz="2000" kern="1200" dirty="0">
              <a:solidFill>
                <a:schemeClr val="tx1"/>
              </a:solidFill>
            </a:rPr>
            <a:t> la simulación ilícita en fraude a la ley laboral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0600" y="1165139"/>
        <a:ext cx="4898924" cy="935346"/>
      </dsp:txXfrm>
    </dsp:sp>
    <dsp:sp modelId="{17E6563C-394E-4AE6-A84E-A77B9187ECC1}">
      <dsp:nvSpPr>
        <dsp:cNvPr id="0" name=""/>
        <dsp:cNvSpPr/>
      </dsp:nvSpPr>
      <dsp:spPr>
        <a:xfrm>
          <a:off x="0" y="2208686"/>
          <a:ext cx="5000124" cy="1036546"/>
        </a:xfrm>
        <a:prstGeom prst="roundRect">
          <a:avLst/>
        </a:prstGeom>
        <a:gradFill rotWithShape="0">
          <a:gsLst>
            <a:gs pos="0">
              <a:schemeClr val="accent2">
                <a:hueOff val="-5400000"/>
                <a:satOff val="-10000"/>
                <a:lumOff val="250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400000"/>
                <a:satOff val="-10000"/>
                <a:lumOff val="250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400000"/>
                <a:satOff val="-10000"/>
                <a:lumOff val="250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Colisiona con el principio protectorio (art. 14 bis de la CN) en punto al principio de primacía de la realidad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0600" y="2259286"/>
        <a:ext cx="4898924" cy="935346"/>
      </dsp:txXfrm>
    </dsp:sp>
    <dsp:sp modelId="{BD40A7B9-9C32-44C4-A769-D163DD3B8D96}">
      <dsp:nvSpPr>
        <dsp:cNvPr id="0" name=""/>
        <dsp:cNvSpPr/>
      </dsp:nvSpPr>
      <dsp:spPr>
        <a:xfrm>
          <a:off x="0" y="3302833"/>
          <a:ext cx="5000124" cy="1036546"/>
        </a:xfrm>
        <a:prstGeom prst="roundRect">
          <a:avLst/>
        </a:prstGeom>
        <a:gradFill rotWithShape="0">
          <a:gsLst>
            <a:gs pos="0">
              <a:schemeClr val="accent2">
                <a:hueOff val="-8100000"/>
                <a:satOff val="-15000"/>
                <a:lumOff val="375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100000"/>
                <a:satOff val="-15000"/>
                <a:lumOff val="375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100000"/>
                <a:satOff val="-15000"/>
                <a:lumOff val="375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Excluye al llamado proletariado profesional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0600" y="3353433"/>
        <a:ext cx="4898924" cy="935346"/>
      </dsp:txXfrm>
    </dsp:sp>
    <dsp:sp modelId="{DCAE27B7-7541-466C-99D2-B03C960DA32C}">
      <dsp:nvSpPr>
        <dsp:cNvPr id="0" name=""/>
        <dsp:cNvSpPr/>
      </dsp:nvSpPr>
      <dsp:spPr>
        <a:xfrm>
          <a:off x="0" y="4396980"/>
          <a:ext cx="5000124" cy="1036546"/>
        </a:xfrm>
        <a:prstGeom prst="roundRect">
          <a:avLst/>
        </a:prstGeom>
        <a:gradFill rotWithShape="0">
          <a:gsLst>
            <a:gs pos="0">
              <a:schemeClr val="accent2">
                <a:hueOff val="-10800000"/>
                <a:satOff val="-20000"/>
                <a:lumOff val="500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800000"/>
                <a:satOff val="-20000"/>
                <a:lumOff val="500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800000"/>
                <a:satOff val="-20000"/>
                <a:lumOff val="500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Norma antifraude art. 14 de la LCT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0600" y="4447580"/>
        <a:ext cx="4898924" cy="935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1E70D-1379-4B86-9FAD-61B5DB4FCF1F}">
      <dsp:nvSpPr>
        <dsp:cNvPr id="0" name=""/>
        <dsp:cNvSpPr/>
      </dsp:nvSpPr>
      <dsp:spPr>
        <a:xfrm>
          <a:off x="0" y="688606"/>
          <a:ext cx="5000124" cy="8213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  <a:latin typeface="Arial"/>
              <a:cs typeface="Arial"/>
            </a:rPr>
            <a:t>Convalida el fraude laboral </a:t>
          </a:r>
          <a:endParaRPr lang="en-US" sz="1600" kern="1200" dirty="0">
            <a:solidFill>
              <a:schemeClr val="tx1"/>
            </a:solidFill>
            <a:latin typeface="Arial"/>
            <a:cs typeface="Arial"/>
          </a:endParaRPr>
        </a:p>
      </dsp:txBody>
      <dsp:txXfrm>
        <a:off x="40094" y="728700"/>
        <a:ext cx="4919936" cy="741151"/>
      </dsp:txXfrm>
    </dsp:sp>
    <dsp:sp modelId="{2296CF90-5C5C-433E-A9E1-04E41566E362}">
      <dsp:nvSpPr>
        <dsp:cNvPr id="0" name=""/>
        <dsp:cNvSpPr/>
      </dsp:nvSpPr>
      <dsp:spPr>
        <a:xfrm>
          <a:off x="0" y="1556026"/>
          <a:ext cx="5000124" cy="821339"/>
        </a:xfrm>
        <a:prstGeom prst="roundRect">
          <a:avLst/>
        </a:prstGeom>
        <a:gradFill rotWithShape="0">
          <a:gsLst>
            <a:gs pos="0">
              <a:schemeClr val="accent2">
                <a:hueOff val="-2700000"/>
                <a:satOff val="-5000"/>
                <a:lumOff val="125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700000"/>
                <a:satOff val="-5000"/>
                <a:lumOff val="125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700000"/>
                <a:satOff val="-5000"/>
                <a:lumOff val="125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  <a:latin typeface="Arial"/>
              <a:cs typeface="Arial"/>
            </a:rPr>
            <a:t> Incidencia en el encuadre convencional </a:t>
          </a:r>
          <a:endParaRPr lang="es-ES" sz="1600" kern="1200" dirty="0"/>
        </a:p>
      </dsp:txBody>
      <dsp:txXfrm>
        <a:off x="40094" y="1596120"/>
        <a:ext cx="4919936" cy="741151"/>
      </dsp:txXfrm>
    </dsp:sp>
    <dsp:sp modelId="{17E6563C-394E-4AE6-A84E-A77B9187ECC1}">
      <dsp:nvSpPr>
        <dsp:cNvPr id="0" name=""/>
        <dsp:cNvSpPr/>
      </dsp:nvSpPr>
      <dsp:spPr>
        <a:xfrm>
          <a:off x="0" y="2423446"/>
          <a:ext cx="5000124" cy="821339"/>
        </a:xfrm>
        <a:prstGeom prst="roundRect">
          <a:avLst/>
        </a:prstGeom>
        <a:gradFill rotWithShape="0">
          <a:gsLst>
            <a:gs pos="0">
              <a:schemeClr val="accent2">
                <a:hueOff val="-5400000"/>
                <a:satOff val="-10000"/>
                <a:lumOff val="250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400000"/>
                <a:satOff val="-10000"/>
                <a:lumOff val="250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400000"/>
                <a:satOff val="-10000"/>
                <a:lumOff val="250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Colisiona con </a:t>
          </a:r>
          <a:r>
            <a:rPr lang="es-MX" sz="1600" kern="1200" dirty="0">
              <a:solidFill>
                <a:schemeClr val="tx1"/>
              </a:solidFill>
              <a:latin typeface="Arial"/>
              <a:cs typeface="Arial"/>
            </a:rPr>
            <a:t>la jurisprudencia consolidada (CSJN "Vallejos" y "</a:t>
          </a:r>
          <a:r>
            <a:rPr lang="es-MX" sz="1600" kern="1200" dirty="0" err="1">
              <a:solidFill>
                <a:schemeClr val="tx1"/>
              </a:solidFill>
              <a:latin typeface="Arial"/>
              <a:cs typeface="Arial"/>
            </a:rPr>
            <a:t>Gilde</a:t>
          </a:r>
          <a:r>
            <a:rPr lang="es-MX" sz="1600" kern="1200" dirty="0">
              <a:solidFill>
                <a:schemeClr val="tx1"/>
              </a:solidFill>
              <a:latin typeface="Arial"/>
              <a:cs typeface="Arial"/>
            </a:rPr>
            <a:t> de </a:t>
          </a:r>
          <a:r>
            <a:rPr lang="es-MX" sz="1600" kern="1200" dirty="0" err="1">
              <a:solidFill>
                <a:schemeClr val="tx1"/>
              </a:solidFill>
              <a:latin typeface="Arial"/>
              <a:cs typeface="Arial"/>
            </a:rPr>
            <a:t>Combres</a:t>
          </a:r>
          <a:r>
            <a:rPr lang="es-MX" sz="1600" kern="1200" dirty="0">
              <a:solidFill>
                <a:schemeClr val="tx1"/>
              </a:solidFill>
              <a:latin typeface="Arial"/>
              <a:cs typeface="Arial"/>
            </a:rPr>
            <a:t>" -abril/16- y Plenario de la CNAT "</a:t>
          </a:r>
          <a:r>
            <a:rPr lang="es-MX" sz="1600" kern="1200" dirty="0" err="1">
              <a:solidFill>
                <a:schemeClr val="tx1"/>
              </a:solidFill>
              <a:latin typeface="Arial"/>
              <a:cs typeface="Arial"/>
            </a:rPr>
            <a:t>Vazquez</a:t>
          </a:r>
          <a:r>
            <a:rPr lang="es-MX" sz="1600" kern="1200" dirty="0">
              <a:solidFill>
                <a:schemeClr val="tx1"/>
              </a:solidFill>
              <a:latin typeface="Arial"/>
              <a:cs typeface="Arial"/>
            </a:rPr>
            <a:t> C/ Telefónica" -junio/2010-</a:t>
          </a:r>
          <a:endParaRPr lang="en-US" sz="1600" kern="1200" dirty="0">
            <a:solidFill>
              <a:schemeClr val="tx1"/>
            </a:solidFill>
            <a:latin typeface="Arial"/>
            <a:cs typeface="Arial"/>
          </a:endParaRPr>
        </a:p>
      </dsp:txBody>
      <dsp:txXfrm>
        <a:off x="40094" y="2463540"/>
        <a:ext cx="4919936" cy="741151"/>
      </dsp:txXfrm>
    </dsp:sp>
    <dsp:sp modelId="{59519DAA-C359-47AF-9378-5B6FBCAB6A52}">
      <dsp:nvSpPr>
        <dsp:cNvPr id="0" name=""/>
        <dsp:cNvSpPr/>
      </dsp:nvSpPr>
      <dsp:spPr>
        <a:xfrm>
          <a:off x="0" y="3290865"/>
          <a:ext cx="5000124" cy="821339"/>
        </a:xfrm>
        <a:prstGeom prst="roundRect">
          <a:avLst/>
        </a:prstGeom>
        <a:gradFill rotWithShape="0">
          <a:gsLst>
            <a:gs pos="0">
              <a:schemeClr val="accent2">
                <a:hueOff val="-8100000"/>
                <a:satOff val="-15000"/>
                <a:lumOff val="375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100000"/>
                <a:satOff val="-15000"/>
                <a:lumOff val="375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100000"/>
                <a:satOff val="-15000"/>
                <a:lumOff val="375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  <a:latin typeface="Arial"/>
              <a:cs typeface="Arial"/>
            </a:rPr>
            <a:t>Excluye la intermediación del art. 29 de la LCT</a:t>
          </a:r>
          <a:r>
            <a:rPr lang="es-MX" sz="1600" b="1" kern="1200" dirty="0">
              <a:solidFill>
                <a:schemeClr val="tx1"/>
              </a:solidFill>
              <a:latin typeface="Arial"/>
              <a:cs typeface="Arial"/>
            </a:rPr>
            <a:t>(?)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40094" y="3330959"/>
        <a:ext cx="4919936" cy="741151"/>
      </dsp:txXfrm>
    </dsp:sp>
    <dsp:sp modelId="{DCAE27B7-7541-466C-99D2-B03C960DA32C}">
      <dsp:nvSpPr>
        <dsp:cNvPr id="0" name=""/>
        <dsp:cNvSpPr/>
      </dsp:nvSpPr>
      <dsp:spPr>
        <a:xfrm>
          <a:off x="0" y="4158285"/>
          <a:ext cx="5000124" cy="821339"/>
        </a:xfrm>
        <a:prstGeom prst="roundRect">
          <a:avLst/>
        </a:prstGeom>
        <a:gradFill rotWithShape="0">
          <a:gsLst>
            <a:gs pos="0">
              <a:schemeClr val="accent2">
                <a:hueOff val="-10800000"/>
                <a:satOff val="-20000"/>
                <a:lumOff val="500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800000"/>
                <a:satOff val="-20000"/>
                <a:lumOff val="500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800000"/>
                <a:satOff val="-20000"/>
                <a:lumOff val="500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Norma antifraude art. 14 de la LCT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0094" y="4198379"/>
        <a:ext cx="4919936" cy="741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31A57-A183-4DBF-822D-3C45F1D985C0}">
      <dsp:nvSpPr>
        <dsp:cNvPr id="0" name=""/>
        <dsp:cNvSpPr/>
      </dsp:nvSpPr>
      <dsp:spPr>
        <a:xfrm>
          <a:off x="73847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EE2EF-3224-4124-B75A-B8870DA806AB}">
      <dsp:nvSpPr>
        <dsp:cNvPr id="0" name=""/>
        <dsp:cNvSpPr/>
      </dsp:nvSpPr>
      <dsp:spPr>
        <a:xfrm>
          <a:off x="78583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/>
            <a:t>Deroga la prohibición de actuación de las las agencias o servicios de colocación</a:t>
          </a:r>
          <a:endParaRPr lang="en-US" sz="1400" kern="1200"/>
        </a:p>
      </dsp:txBody>
      <dsp:txXfrm>
        <a:off x="78583" y="2435142"/>
        <a:ext cx="2399612" cy="720000"/>
      </dsp:txXfrm>
    </dsp:sp>
    <dsp:sp modelId="{A476C462-E2D8-4BF9-9C7A-4E608756EE39}">
      <dsp:nvSpPr>
        <dsp:cNvPr id="0" name=""/>
        <dsp:cNvSpPr/>
      </dsp:nvSpPr>
      <dsp:spPr>
        <a:xfrm>
          <a:off x="3558022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A4F7B-C064-4B15-B905-358E528ED5A1}">
      <dsp:nvSpPr>
        <dsp:cNvPr id="0" name=""/>
        <dsp:cNvSpPr/>
      </dsp:nvSpPr>
      <dsp:spPr>
        <a:xfrm>
          <a:off x="2898129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/>
            <a:t>Autoriza la aplicación del periódo de prueba de la LCT</a:t>
          </a:r>
          <a:endParaRPr lang="en-US" sz="1400" kern="1200"/>
        </a:p>
      </dsp:txBody>
      <dsp:txXfrm>
        <a:off x="2898129" y="2435142"/>
        <a:ext cx="2399612" cy="720000"/>
      </dsp:txXfrm>
    </dsp:sp>
    <dsp:sp modelId="{316BC19F-4DD2-46F1-9335-455AF43E571B}">
      <dsp:nvSpPr>
        <dsp:cNvPr id="0" name=""/>
        <dsp:cNvSpPr/>
      </dsp:nvSpPr>
      <dsp:spPr>
        <a:xfrm>
          <a:off x="637756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C91AC-9944-4C3E-A82C-3F04A5EE7983}">
      <dsp:nvSpPr>
        <dsp:cNvPr id="0" name=""/>
        <dsp:cNvSpPr/>
      </dsp:nvSpPr>
      <dsp:spPr>
        <a:xfrm>
          <a:off x="5717674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/>
            <a:t>Establece la libertad de contratación y elección del personal por parte del empleador   </a:t>
          </a:r>
          <a:endParaRPr lang="en-US" sz="1400" kern="1200"/>
        </a:p>
      </dsp:txBody>
      <dsp:txXfrm>
        <a:off x="5717674" y="2435142"/>
        <a:ext cx="239961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>
            <a:extLst>
              <a:ext uri="{FF2B5EF4-FFF2-40B4-BE49-F238E27FC236}">
                <a16:creationId xmlns:a16="http://schemas.microsoft.com/office/drawing/2014/main" id="{BF243EF8-4AAE-5DB7-C208-9E9ABFA09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44E1538-4BBD-DC1B-5DFD-91589A6750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s-ES" altLang="en-US" noProof="0"/>
              <a:t>Haga clic para cambiar el estilo de título	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8D4ED58-5B1C-02E0-7B9C-CB139AB94F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s-ES" altLang="en-US" noProof="0"/>
              <a:t>Haga clic para modificar el estilo de subtítulo del patrón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12ADC387-8710-8A2B-BBCC-EE3D468BCD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F9F59578-FB4B-FC40-38AB-3EC88AF7E0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0740CA89-8AA1-3DCC-F645-D0A51A834A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5C77F08-6F98-4AF7-AB96-DC465851B771}" type="slidenum">
              <a:rPr lang="es-ES" altLang="en-US"/>
              <a:pPr/>
              <a:t>‹Nº›</a:t>
            </a:fld>
            <a:endParaRPr lang="es-ES" altLang="en-US"/>
          </a:p>
        </p:txBody>
      </p:sp>
      <p:grpSp>
        <p:nvGrpSpPr>
          <p:cNvPr id="15368" name="Group 8">
            <a:extLst>
              <a:ext uri="{FF2B5EF4-FFF2-40B4-BE49-F238E27FC236}">
                <a16:creationId xmlns:a16="http://schemas.microsoft.com/office/drawing/2014/main" id="{398CD4E1-B393-88A8-BEDB-025C0B5BE357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5369" name="Oval 9">
              <a:extLst>
                <a:ext uri="{FF2B5EF4-FFF2-40B4-BE49-F238E27FC236}">
                  <a16:creationId xmlns:a16="http://schemas.microsoft.com/office/drawing/2014/main" id="{5FD36E8B-5052-55D2-4A92-6F5C69F1B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0" name="Oval 10">
              <a:extLst>
                <a:ext uri="{FF2B5EF4-FFF2-40B4-BE49-F238E27FC236}">
                  <a16:creationId xmlns:a16="http://schemas.microsoft.com/office/drawing/2014/main" id="{7C596BF9-2450-99D3-7BEC-68DF812C8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1" name="Oval 11">
              <a:extLst>
                <a:ext uri="{FF2B5EF4-FFF2-40B4-BE49-F238E27FC236}">
                  <a16:creationId xmlns:a16="http://schemas.microsoft.com/office/drawing/2014/main" id="{9E7FBB8F-4796-285C-50D9-E4BE7315D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2" name="Oval 12">
              <a:extLst>
                <a:ext uri="{FF2B5EF4-FFF2-40B4-BE49-F238E27FC236}">
                  <a16:creationId xmlns:a16="http://schemas.microsoft.com/office/drawing/2014/main" id="{7CBC0959-8C99-8A91-E7FD-51C5D874B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3" name="Oval 13">
              <a:extLst>
                <a:ext uri="{FF2B5EF4-FFF2-40B4-BE49-F238E27FC236}">
                  <a16:creationId xmlns:a16="http://schemas.microsoft.com/office/drawing/2014/main" id="{ED2C6071-DBE6-85A8-AB0A-4F70FB4D3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4" name="Oval 14">
              <a:extLst>
                <a:ext uri="{FF2B5EF4-FFF2-40B4-BE49-F238E27FC236}">
                  <a16:creationId xmlns:a16="http://schemas.microsoft.com/office/drawing/2014/main" id="{D674E54C-939E-E068-0D2D-5ADF9345A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5" name="Oval 15">
              <a:extLst>
                <a:ext uri="{FF2B5EF4-FFF2-40B4-BE49-F238E27FC236}">
                  <a16:creationId xmlns:a16="http://schemas.microsoft.com/office/drawing/2014/main" id="{D6FDEFFB-14FF-BF72-9F02-4BEB7A007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6" name="Oval 16">
              <a:extLst>
                <a:ext uri="{FF2B5EF4-FFF2-40B4-BE49-F238E27FC236}">
                  <a16:creationId xmlns:a16="http://schemas.microsoft.com/office/drawing/2014/main" id="{71530970-5795-2361-68B6-626CCB111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7" name="Oval 17">
              <a:extLst>
                <a:ext uri="{FF2B5EF4-FFF2-40B4-BE49-F238E27FC236}">
                  <a16:creationId xmlns:a16="http://schemas.microsoft.com/office/drawing/2014/main" id="{A6939879-BA2B-EC5B-09F3-580B75CE7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8" name="Oval 18">
              <a:extLst>
                <a:ext uri="{FF2B5EF4-FFF2-40B4-BE49-F238E27FC236}">
                  <a16:creationId xmlns:a16="http://schemas.microsoft.com/office/drawing/2014/main" id="{C402BAA4-617A-A32D-565E-D1E7E83D0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79" name="Oval 19">
              <a:extLst>
                <a:ext uri="{FF2B5EF4-FFF2-40B4-BE49-F238E27FC236}">
                  <a16:creationId xmlns:a16="http://schemas.microsoft.com/office/drawing/2014/main" id="{F5027863-A989-58A9-15B1-017E2C22C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0" name="Oval 20">
              <a:extLst>
                <a:ext uri="{FF2B5EF4-FFF2-40B4-BE49-F238E27FC236}">
                  <a16:creationId xmlns:a16="http://schemas.microsoft.com/office/drawing/2014/main" id="{9B8A7C68-B21F-C5C7-1615-17120FF1D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1" name="Oval 21">
              <a:extLst>
                <a:ext uri="{FF2B5EF4-FFF2-40B4-BE49-F238E27FC236}">
                  <a16:creationId xmlns:a16="http://schemas.microsoft.com/office/drawing/2014/main" id="{5F0AC8AA-E07A-B46F-7317-469AE14DD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2" name="Oval 22">
              <a:extLst>
                <a:ext uri="{FF2B5EF4-FFF2-40B4-BE49-F238E27FC236}">
                  <a16:creationId xmlns:a16="http://schemas.microsoft.com/office/drawing/2014/main" id="{655D3DF0-BC63-489B-2308-4313C36B2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3" name="Oval 23">
              <a:extLst>
                <a:ext uri="{FF2B5EF4-FFF2-40B4-BE49-F238E27FC236}">
                  <a16:creationId xmlns:a16="http://schemas.microsoft.com/office/drawing/2014/main" id="{F0C909CD-CE76-D019-7E81-49EE68B75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4" name="Oval 24">
              <a:extLst>
                <a:ext uri="{FF2B5EF4-FFF2-40B4-BE49-F238E27FC236}">
                  <a16:creationId xmlns:a16="http://schemas.microsoft.com/office/drawing/2014/main" id="{331C3483-5C37-38A7-892C-4F12D42BF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5" name="Oval 25">
              <a:extLst>
                <a:ext uri="{FF2B5EF4-FFF2-40B4-BE49-F238E27FC236}">
                  <a16:creationId xmlns:a16="http://schemas.microsoft.com/office/drawing/2014/main" id="{238BAB8B-2E5D-9C5D-124A-DBBBA0FA6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6" name="Oval 26">
              <a:extLst>
                <a:ext uri="{FF2B5EF4-FFF2-40B4-BE49-F238E27FC236}">
                  <a16:creationId xmlns:a16="http://schemas.microsoft.com/office/drawing/2014/main" id="{3D642F33-FF74-544C-CC85-40DF00354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7" name="Oval 27">
              <a:extLst>
                <a:ext uri="{FF2B5EF4-FFF2-40B4-BE49-F238E27FC236}">
                  <a16:creationId xmlns:a16="http://schemas.microsoft.com/office/drawing/2014/main" id="{7E11A9DD-C7FD-A556-B34B-05D5F9AED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8" name="Oval 28">
              <a:extLst>
                <a:ext uri="{FF2B5EF4-FFF2-40B4-BE49-F238E27FC236}">
                  <a16:creationId xmlns:a16="http://schemas.microsoft.com/office/drawing/2014/main" id="{21863EEA-B41B-CEF8-A07F-2D7912949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89" name="Oval 29">
              <a:extLst>
                <a:ext uri="{FF2B5EF4-FFF2-40B4-BE49-F238E27FC236}">
                  <a16:creationId xmlns:a16="http://schemas.microsoft.com/office/drawing/2014/main" id="{4DCB5DA4-B0D1-BFD1-8168-DB4BCCA2D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0" name="Oval 30">
              <a:extLst>
                <a:ext uri="{FF2B5EF4-FFF2-40B4-BE49-F238E27FC236}">
                  <a16:creationId xmlns:a16="http://schemas.microsoft.com/office/drawing/2014/main" id="{83077E89-4B3A-0ECF-965A-0BFCE7EC5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1" name="Oval 31">
              <a:extLst>
                <a:ext uri="{FF2B5EF4-FFF2-40B4-BE49-F238E27FC236}">
                  <a16:creationId xmlns:a16="http://schemas.microsoft.com/office/drawing/2014/main" id="{EB846B8C-B17E-4B77-6A17-D2D24A078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2" name="Oval 32">
              <a:extLst>
                <a:ext uri="{FF2B5EF4-FFF2-40B4-BE49-F238E27FC236}">
                  <a16:creationId xmlns:a16="http://schemas.microsoft.com/office/drawing/2014/main" id="{764486F0-84F8-7C14-A5B5-806EBBCA1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3" name="Oval 33">
              <a:extLst>
                <a:ext uri="{FF2B5EF4-FFF2-40B4-BE49-F238E27FC236}">
                  <a16:creationId xmlns:a16="http://schemas.microsoft.com/office/drawing/2014/main" id="{293F959B-3740-8316-B92B-6C9A95A04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4" name="Oval 34">
              <a:extLst>
                <a:ext uri="{FF2B5EF4-FFF2-40B4-BE49-F238E27FC236}">
                  <a16:creationId xmlns:a16="http://schemas.microsoft.com/office/drawing/2014/main" id="{B128A859-DC94-B350-C9DA-6B79A9401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5" name="Oval 35">
              <a:extLst>
                <a:ext uri="{FF2B5EF4-FFF2-40B4-BE49-F238E27FC236}">
                  <a16:creationId xmlns:a16="http://schemas.microsoft.com/office/drawing/2014/main" id="{0B9D352C-9EA6-7E6B-CFAD-5039771BD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6" name="Oval 36">
              <a:extLst>
                <a:ext uri="{FF2B5EF4-FFF2-40B4-BE49-F238E27FC236}">
                  <a16:creationId xmlns:a16="http://schemas.microsoft.com/office/drawing/2014/main" id="{A4942353-67EA-9E53-7717-1134EC46E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7" name="Oval 37">
              <a:extLst>
                <a:ext uri="{FF2B5EF4-FFF2-40B4-BE49-F238E27FC236}">
                  <a16:creationId xmlns:a16="http://schemas.microsoft.com/office/drawing/2014/main" id="{5DBAA7D5-E592-AB74-7C5D-3EDAB9566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8" name="Oval 38">
              <a:extLst>
                <a:ext uri="{FF2B5EF4-FFF2-40B4-BE49-F238E27FC236}">
                  <a16:creationId xmlns:a16="http://schemas.microsoft.com/office/drawing/2014/main" id="{75E203CA-8B82-6A21-8417-54778D174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399" name="Oval 39">
              <a:extLst>
                <a:ext uri="{FF2B5EF4-FFF2-40B4-BE49-F238E27FC236}">
                  <a16:creationId xmlns:a16="http://schemas.microsoft.com/office/drawing/2014/main" id="{92DC66AB-CB72-9E88-6763-9C0AD082C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5400" name="Line 40">
            <a:extLst>
              <a:ext uri="{FF2B5EF4-FFF2-40B4-BE49-F238E27FC236}">
                <a16:creationId xmlns:a16="http://schemas.microsoft.com/office/drawing/2014/main" id="{63D7D507-9107-1B86-087C-5838019B0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C3968C-6048-9EBE-0B3B-9B352C60E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4C5D29-7617-BA30-9B49-CBCA4BD66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14CE09-B151-756C-033B-0E92F477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ECAAA0-48B7-4499-AC13-B95469698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5A2BBD-CFEE-63B3-37FF-97F139AF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4C547-3399-4C33-AA70-8DD098E2E1EB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7317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7449B3-5D4E-9C1E-9541-DB55E1FFD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E2906C-3420-56A8-20AA-95AA77A91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241CC2-C2FE-A16B-3724-03D426758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CE898F-198E-7807-8AEE-8B779BB1E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B82A6C-D9D2-330E-3CB0-A9CC0346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8557F-99F6-4A6C-9540-A6549D94A45C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4404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D0717-4FB0-F23A-DA44-E63070608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39DBF1-7BC0-6452-F37D-58B848D9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9DADBA-450C-B1C2-4E4F-06829C5F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E3C981-06D0-64E9-82A7-72854FEEC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B07630-8C5D-94FA-6905-2B3502EA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30226-35A4-4399-BEFC-22690FF6B8B3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647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C48A5-C72D-09C8-3C89-50BFF24D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4C2FCB-EB0F-52E6-AB64-508E306E1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9EE2D0-06F2-670E-A128-C0A989212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3AEEAC-3A33-98F1-7E7D-69E6D75A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7620D2-8A5E-D949-55F4-9A26B232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909A2-8CE8-4857-A9A7-2BD2227A257F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529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57072-FEA6-D3B5-B1F8-BE304537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D58A1E-F827-7179-5F68-BB5CDA9BE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E87523-6500-E4C4-EECA-4EB6DBAEB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E7C6E7-55E5-9F19-CF0A-5A6EF55A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5603D0-ABB1-4777-D3E4-3B3F9572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BE6DF6-B825-AB41-EE93-CCFAD506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AFBDB-0360-49D0-9B58-5B59A7D501A2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4720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C702A-5386-ECA7-9E74-76B1775D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3BB9E1-5A88-9867-5CEC-145A1FE36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BBA9D5-CCD9-3CB9-1231-011446614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2B1465-ACBE-4C7C-3789-B88FB7A42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08010F-1965-A262-B308-96F30D7A3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6BF6AF-8CE4-C54B-124F-BEACF4FE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13DFB2-24D1-EAAD-DB70-E8C536CD1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018F40-5901-1B6E-5985-FFAAA131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6D33A-D889-482B-9C6A-CCA30CDB5495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5025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571F18-2FEA-08D7-D937-AEFC77FB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4E6742-3905-D8E3-3E6C-87C6B1BF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8FDC7D-16EF-5E18-8B6F-361D3380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396DC2-8267-C73F-A5F8-830CC0D1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D8445-6BDF-4034-AD3B-8E0D578AAC51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6688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BA0E91-4D29-981A-2E26-2CE4B4FA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A07385-A925-2919-E84F-C91D838B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47CB88-60E0-2A8E-F762-E4C72D93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4CD15-3FC5-463C-BACF-BB98047AF339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5147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A2CBC-F8A3-8228-4B2E-677CA41B2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F81CC9-B5A8-F92C-0C76-3805FCEC2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7585C6-77C3-D217-E4AD-504159723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A09DA9-2031-1132-07D6-048489D02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F594D7-6E40-2DB2-263C-E803CCEB6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912733-3D12-286B-7994-DED00260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04630-5BCA-4959-BAEA-FE987B4B639C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3624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F0B0B-7C38-B884-0570-90E68009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6E9ED4-AF18-422B-F983-DB23A8BD8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D7E7F6-30FC-AD4C-482A-BC948B3DF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DFBAEE-2246-1A8E-9C4D-777AD9D94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B2AAE0-DA04-B6C9-CACC-F44AE8CD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D5F6CC-FFFD-D34C-488D-049F2553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0B6DD-55AC-4928-9CAA-75C01D4BDB69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2964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>
            <a:extLst>
              <a:ext uri="{FF2B5EF4-FFF2-40B4-BE49-F238E27FC236}">
                <a16:creationId xmlns:a16="http://schemas.microsoft.com/office/drawing/2014/main" id="{747F0201-0C43-2EAC-0D98-1D526C50D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A09E929-1AE8-32E0-DC2E-88E00A804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23E8A2C7-4782-D616-D51F-847F8E59A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86E66FB9-B568-47F4-6B78-5508DF7BD2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s-ES" altLang="en-US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3409E14D-2A1D-813F-1885-B4FFD8E906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s-E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08565B79-5F6E-AADE-2EC1-7400A63F97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C3A6CB1-177A-4497-82F7-F2B94BA24B74}" type="slidenum">
              <a:rPr lang="es-ES" altLang="en-US"/>
              <a:pPr/>
              <a:t>‹Nº›</a:t>
            </a:fld>
            <a:endParaRPr lang="es-ES" altLang="en-US"/>
          </a:p>
        </p:txBody>
      </p:sp>
      <p:grpSp>
        <p:nvGrpSpPr>
          <p:cNvPr id="14344" name="Group 8">
            <a:extLst>
              <a:ext uri="{FF2B5EF4-FFF2-40B4-BE49-F238E27FC236}">
                <a16:creationId xmlns:a16="http://schemas.microsoft.com/office/drawing/2014/main" id="{F4C378EA-A0AF-77C7-721E-696F75E9B446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4345" name="Oval 9">
              <a:extLst>
                <a:ext uri="{FF2B5EF4-FFF2-40B4-BE49-F238E27FC236}">
                  <a16:creationId xmlns:a16="http://schemas.microsoft.com/office/drawing/2014/main" id="{D389A756-B0AD-FE1A-57BE-BE86DDE10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46" name="Oval 10">
              <a:extLst>
                <a:ext uri="{FF2B5EF4-FFF2-40B4-BE49-F238E27FC236}">
                  <a16:creationId xmlns:a16="http://schemas.microsoft.com/office/drawing/2014/main" id="{A7A8F277-5A94-1E0C-F84A-B5EC5B14B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47" name="Oval 11">
              <a:extLst>
                <a:ext uri="{FF2B5EF4-FFF2-40B4-BE49-F238E27FC236}">
                  <a16:creationId xmlns:a16="http://schemas.microsoft.com/office/drawing/2014/main" id="{4A7AA3FC-8144-4EA0-5F6D-BFD299DA7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48" name="Oval 12">
              <a:extLst>
                <a:ext uri="{FF2B5EF4-FFF2-40B4-BE49-F238E27FC236}">
                  <a16:creationId xmlns:a16="http://schemas.microsoft.com/office/drawing/2014/main" id="{F204EC6A-A0A5-A98F-362C-91A88E3A1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49" name="Oval 13">
              <a:extLst>
                <a:ext uri="{FF2B5EF4-FFF2-40B4-BE49-F238E27FC236}">
                  <a16:creationId xmlns:a16="http://schemas.microsoft.com/office/drawing/2014/main" id="{6F40ECE7-C23E-FC6B-CE4F-8ECE8785C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0" name="Oval 14">
              <a:extLst>
                <a:ext uri="{FF2B5EF4-FFF2-40B4-BE49-F238E27FC236}">
                  <a16:creationId xmlns:a16="http://schemas.microsoft.com/office/drawing/2014/main" id="{FEBA0329-101A-95E1-A0F9-BFC453996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1" name="Oval 15">
              <a:extLst>
                <a:ext uri="{FF2B5EF4-FFF2-40B4-BE49-F238E27FC236}">
                  <a16:creationId xmlns:a16="http://schemas.microsoft.com/office/drawing/2014/main" id="{ACC53DA7-F86B-CACB-5488-08722710A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2" name="Oval 16">
              <a:extLst>
                <a:ext uri="{FF2B5EF4-FFF2-40B4-BE49-F238E27FC236}">
                  <a16:creationId xmlns:a16="http://schemas.microsoft.com/office/drawing/2014/main" id="{40221DCB-6537-927B-94B9-7EB3E5CC0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3" name="Oval 17">
              <a:extLst>
                <a:ext uri="{FF2B5EF4-FFF2-40B4-BE49-F238E27FC236}">
                  <a16:creationId xmlns:a16="http://schemas.microsoft.com/office/drawing/2014/main" id="{F012252B-892F-6F71-CCFB-C73B5F43C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4" name="Oval 18">
              <a:extLst>
                <a:ext uri="{FF2B5EF4-FFF2-40B4-BE49-F238E27FC236}">
                  <a16:creationId xmlns:a16="http://schemas.microsoft.com/office/drawing/2014/main" id="{40970B70-4D8D-CB6B-2713-E167FEF76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5" name="Oval 19">
              <a:extLst>
                <a:ext uri="{FF2B5EF4-FFF2-40B4-BE49-F238E27FC236}">
                  <a16:creationId xmlns:a16="http://schemas.microsoft.com/office/drawing/2014/main" id="{663DC8BF-C072-282D-8756-A44865723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6" name="Oval 20">
              <a:extLst>
                <a:ext uri="{FF2B5EF4-FFF2-40B4-BE49-F238E27FC236}">
                  <a16:creationId xmlns:a16="http://schemas.microsoft.com/office/drawing/2014/main" id="{43D58E2F-4F31-FCF6-B749-5F596D19E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7" name="Oval 21">
              <a:extLst>
                <a:ext uri="{FF2B5EF4-FFF2-40B4-BE49-F238E27FC236}">
                  <a16:creationId xmlns:a16="http://schemas.microsoft.com/office/drawing/2014/main" id="{82BE7B8D-57A6-96E0-A961-2868C1C59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8" name="Oval 22">
              <a:extLst>
                <a:ext uri="{FF2B5EF4-FFF2-40B4-BE49-F238E27FC236}">
                  <a16:creationId xmlns:a16="http://schemas.microsoft.com/office/drawing/2014/main" id="{F99AA6A7-7F3C-A9CF-5C09-0EB2543C2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59" name="Oval 23">
              <a:extLst>
                <a:ext uri="{FF2B5EF4-FFF2-40B4-BE49-F238E27FC236}">
                  <a16:creationId xmlns:a16="http://schemas.microsoft.com/office/drawing/2014/main" id="{6CA63B08-BEED-A98E-F4CE-7EABE22BD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0" name="Oval 24">
              <a:extLst>
                <a:ext uri="{FF2B5EF4-FFF2-40B4-BE49-F238E27FC236}">
                  <a16:creationId xmlns:a16="http://schemas.microsoft.com/office/drawing/2014/main" id="{D98A42E1-AC6D-F99E-4CC7-F32E32207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1" name="Oval 25">
              <a:extLst>
                <a:ext uri="{FF2B5EF4-FFF2-40B4-BE49-F238E27FC236}">
                  <a16:creationId xmlns:a16="http://schemas.microsoft.com/office/drawing/2014/main" id="{01207022-D955-0E19-FB3B-E38E90B8E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2" name="Oval 26">
              <a:extLst>
                <a:ext uri="{FF2B5EF4-FFF2-40B4-BE49-F238E27FC236}">
                  <a16:creationId xmlns:a16="http://schemas.microsoft.com/office/drawing/2014/main" id="{FA824375-9DC9-A8A5-426A-E2CCB8F74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3" name="Oval 27">
              <a:extLst>
                <a:ext uri="{FF2B5EF4-FFF2-40B4-BE49-F238E27FC236}">
                  <a16:creationId xmlns:a16="http://schemas.microsoft.com/office/drawing/2014/main" id="{ED8A44B2-D709-800D-D46D-AE01ACCAF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4" name="Oval 28">
              <a:extLst>
                <a:ext uri="{FF2B5EF4-FFF2-40B4-BE49-F238E27FC236}">
                  <a16:creationId xmlns:a16="http://schemas.microsoft.com/office/drawing/2014/main" id="{A877D6C6-93B8-02E2-7F6C-91B090790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5" name="Oval 29">
              <a:extLst>
                <a:ext uri="{FF2B5EF4-FFF2-40B4-BE49-F238E27FC236}">
                  <a16:creationId xmlns:a16="http://schemas.microsoft.com/office/drawing/2014/main" id="{3048ED71-7F2D-478E-FFC4-9CB1212AE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6" name="Oval 30">
              <a:extLst>
                <a:ext uri="{FF2B5EF4-FFF2-40B4-BE49-F238E27FC236}">
                  <a16:creationId xmlns:a16="http://schemas.microsoft.com/office/drawing/2014/main" id="{FF5A993D-64A4-0397-3838-2D89837A1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7" name="Oval 31">
              <a:extLst>
                <a:ext uri="{FF2B5EF4-FFF2-40B4-BE49-F238E27FC236}">
                  <a16:creationId xmlns:a16="http://schemas.microsoft.com/office/drawing/2014/main" id="{C4D53C71-6572-E64D-BCFC-D3B7B75FC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8" name="Oval 32">
              <a:extLst>
                <a:ext uri="{FF2B5EF4-FFF2-40B4-BE49-F238E27FC236}">
                  <a16:creationId xmlns:a16="http://schemas.microsoft.com/office/drawing/2014/main" id="{DADFBD73-52E7-4B99-7BAE-8C8047CA9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69" name="Oval 33">
              <a:extLst>
                <a:ext uri="{FF2B5EF4-FFF2-40B4-BE49-F238E27FC236}">
                  <a16:creationId xmlns:a16="http://schemas.microsoft.com/office/drawing/2014/main" id="{2D3C67EE-EFC2-ACCE-7DCD-93F1B9A57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70" name="Oval 34">
              <a:extLst>
                <a:ext uri="{FF2B5EF4-FFF2-40B4-BE49-F238E27FC236}">
                  <a16:creationId xmlns:a16="http://schemas.microsoft.com/office/drawing/2014/main" id="{D0E4BAE5-46E6-86FB-42CB-7A1726051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71" name="Oval 35">
              <a:extLst>
                <a:ext uri="{FF2B5EF4-FFF2-40B4-BE49-F238E27FC236}">
                  <a16:creationId xmlns:a16="http://schemas.microsoft.com/office/drawing/2014/main" id="{DAF9CFAE-04CA-A70A-372B-A027A98D4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72" name="Oval 36">
              <a:extLst>
                <a:ext uri="{FF2B5EF4-FFF2-40B4-BE49-F238E27FC236}">
                  <a16:creationId xmlns:a16="http://schemas.microsoft.com/office/drawing/2014/main" id="{A1C66B96-AA02-7AB5-E941-8D1CE7D0B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73" name="Oval 37">
              <a:extLst>
                <a:ext uri="{FF2B5EF4-FFF2-40B4-BE49-F238E27FC236}">
                  <a16:creationId xmlns:a16="http://schemas.microsoft.com/office/drawing/2014/main" id="{3A2D8446-311F-99F4-735E-8DA051AD1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74" name="Oval 38">
              <a:extLst>
                <a:ext uri="{FF2B5EF4-FFF2-40B4-BE49-F238E27FC236}">
                  <a16:creationId xmlns:a16="http://schemas.microsoft.com/office/drawing/2014/main" id="{7C0C24E6-BE31-730A-B0D6-6860D1536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375" name="Oval 39">
              <a:extLst>
                <a:ext uri="{FF2B5EF4-FFF2-40B4-BE49-F238E27FC236}">
                  <a16:creationId xmlns:a16="http://schemas.microsoft.com/office/drawing/2014/main" id="{80811FFA-54BE-0162-EF88-3CB08D328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B1DF641E-104C-66C7-78C8-DDE7D15A34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059315" y="640080"/>
            <a:ext cx="4373739" cy="2353700"/>
          </a:xfrm>
        </p:spPr>
        <p:txBody>
          <a:bodyPr anchor="b">
            <a:normAutofit fontScale="90000"/>
          </a:bodyPr>
          <a:lstStyle/>
          <a:p>
            <a:pPr algn="l">
              <a:lnSpc>
                <a:spcPct val="90000"/>
              </a:lnSpc>
            </a:pPr>
            <a:br>
              <a:rPr lang="es-MX" altLang="es-ES" sz="4700" dirty="0"/>
            </a:br>
            <a:br>
              <a:rPr lang="es-MX" altLang="es-ES" sz="4700" dirty="0"/>
            </a:br>
            <a:br>
              <a:rPr lang="es-MX" altLang="es-ES" sz="4700" dirty="0"/>
            </a:br>
            <a:r>
              <a:rPr lang="es-MX" altLang="es-ES" sz="4700" dirty="0"/>
              <a:t>     </a:t>
            </a:r>
            <a:r>
              <a:rPr lang="es-MX" altLang="es-ES" sz="6000" dirty="0"/>
              <a:t>LEY 27742</a:t>
            </a:r>
            <a:br>
              <a:rPr lang="es-MX" altLang="es-ES" sz="6000" dirty="0"/>
            </a:br>
            <a:endParaRPr lang="es-ES" altLang="es-ES" sz="4700" b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17083B7-E507-C842-034B-B631630370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30599" y="4649936"/>
            <a:ext cx="5516829" cy="1716002"/>
          </a:xfrm>
        </p:spPr>
        <p:txBody>
          <a:bodyPr>
            <a:normAutofit fontScale="40000" lnSpcReduction="20000"/>
          </a:bodyPr>
          <a:lstStyle/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MX" altLang="es-ES" sz="2800" b="1" dirty="0"/>
              <a:t> ÁMBITO PERSONAL DE APLICACIÓN  Y     PRESUNCIÓN </a:t>
            </a:r>
            <a:endParaRPr lang="es-ES" sz="2800"/>
          </a:p>
          <a:p>
            <a:pPr algn="l">
              <a:lnSpc>
                <a:spcPct val="90000"/>
              </a:lnSpc>
            </a:pPr>
            <a:endParaRPr lang="es-MX" altLang="es-ES" sz="2800" b="1" dirty="0"/>
          </a:p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MX" altLang="es-ES" sz="2800" b="1" dirty="0"/>
              <a:t> INTERMEDIACIÓN </a:t>
            </a:r>
          </a:p>
          <a:p>
            <a:pPr algn="l">
              <a:lnSpc>
                <a:spcPct val="90000"/>
              </a:lnSpc>
            </a:pPr>
            <a:endParaRPr lang="es-MX" altLang="es-ES" sz="2800" b="1" dirty="0"/>
          </a:p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endParaRPr lang="es-MX" altLang="es-ES" sz="2800" b="1" dirty="0"/>
          </a:p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r>
              <a:rPr lang="es-MX" altLang="es-ES" sz="2800" b="1" dirty="0"/>
              <a:t> TRABAJO AGRARIO</a:t>
            </a:r>
            <a:endParaRPr lang="es-ES" altLang="es-ES" sz="2800"/>
          </a:p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endParaRPr lang="es-MX" altLang="es-ES" sz="2800" dirty="0"/>
          </a:p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endParaRPr lang="es-MX" altLang="es-ES" sz="2000" dirty="0"/>
          </a:p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endParaRPr lang="es-MX" altLang="es-ES" sz="2000" dirty="0"/>
          </a:p>
          <a:p>
            <a:pPr algn="l">
              <a:lnSpc>
                <a:spcPct val="90000"/>
              </a:lnSpc>
              <a:buFont typeface="Wingdings" panose="05000000000000000000" pitchFamily="2" charset="2"/>
              <a:buChar char="l"/>
            </a:pPr>
            <a:endParaRPr lang="es-MX" altLang="es-ES" sz="2000" dirty="0"/>
          </a:p>
          <a:p>
            <a:pPr algn="l">
              <a:lnSpc>
                <a:spcPct val="90000"/>
              </a:lnSpc>
            </a:pPr>
            <a:r>
              <a:rPr lang="es-ES" altLang="es-ES" sz="2000" dirty="0"/>
              <a:t>                                              </a:t>
            </a:r>
            <a:r>
              <a:rPr lang="es-ES" altLang="es-ES" sz="2000" b="1" dirty="0"/>
              <a:t> </a:t>
            </a:r>
            <a:r>
              <a:rPr lang="es-ES" altLang="es-ES" sz="1400" b="1" dirty="0"/>
              <a:t>                  </a:t>
            </a:r>
            <a:r>
              <a:rPr lang="es-ES" altLang="es-ES" sz="2000" b="1" dirty="0"/>
              <a:t>LEY DE BASES. SCJM- AM- UM  AGOSTO 2024</a:t>
            </a:r>
          </a:p>
        </p:txBody>
      </p:sp>
      <p:pic>
        <p:nvPicPr>
          <p:cNvPr id="2053" name="Picture 2052" descr="Una balanza de pesaje antigua">
            <a:extLst>
              <a:ext uri="{FF2B5EF4-FFF2-40B4-BE49-F238E27FC236}">
                <a16:creationId xmlns:a16="http://schemas.microsoft.com/office/drawing/2014/main" id="{1EBDF270-1FA5-0456-DDD5-0E3001B451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31" r="21255" b="-19"/>
          <a:stretch/>
        </p:blipFill>
        <p:spPr>
          <a:xfrm>
            <a:off x="20" y="10"/>
            <a:ext cx="3133555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59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646" y="440926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0" name="Rectangle 307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: Shape 308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C5CFF66D-FB9F-7E9F-B534-02097DACB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824" y="1153572"/>
            <a:ext cx="2932261" cy="2991527"/>
          </a:xfrm>
        </p:spPr>
        <p:txBody>
          <a:bodyPr>
            <a:normAutofit/>
          </a:bodyPr>
          <a:lstStyle/>
          <a:p>
            <a:r>
              <a:rPr lang="es-MX" altLang="es-ES" sz="2800" dirty="0">
                <a:solidFill>
                  <a:srgbClr val="FFFFFF"/>
                </a:solidFill>
              </a:rPr>
              <a:t>ÁMBITO PERSONAL Y PRESUNCIÓN </a:t>
            </a:r>
            <a:endParaRPr lang="es-ES" altLang="es-ES" sz="2800" dirty="0">
              <a:solidFill>
                <a:srgbClr val="FFFFFF"/>
              </a:solidFill>
            </a:endParaRPr>
          </a:p>
        </p:txBody>
      </p:sp>
      <p:sp>
        <p:nvSpPr>
          <p:cNvPr id="3084" name="Arc 308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31D2618-CBE0-44C0-C87A-38764A559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MX" altLang="es-ES" sz="2800" b="1"/>
              <a:t>	EXCLUSION DE FIGURAS NO LABORALES 	</a:t>
            </a:r>
            <a:endParaRPr lang="es-ES"/>
          </a:p>
          <a:p>
            <a:pPr algn="just">
              <a:lnSpc>
                <a:spcPct val="90000"/>
              </a:lnSpc>
            </a:pPr>
            <a:r>
              <a:rPr lang="es-MX" altLang="es-ES" sz="2800" b="1"/>
              <a:t>Art. 2 de la LCT:</a:t>
            </a:r>
            <a:r>
              <a:rPr lang="es-MX" altLang="es-ES" sz="2800"/>
              <a:t>   Inc. d) contrataciones de obra, agencia y todas las reguladas en el CCyC </a:t>
            </a:r>
          </a:p>
          <a:p>
            <a:pPr algn="just">
              <a:lnSpc>
                <a:spcPct val="90000"/>
              </a:lnSpc>
            </a:pPr>
            <a:r>
              <a:rPr lang="es-MX" altLang="es-ES" sz="2800" b="1"/>
              <a:t>Art. 23 de la LCT:</a:t>
            </a:r>
            <a:r>
              <a:rPr lang="es-MX" altLang="es-ES" sz="2800"/>
              <a:t>  no se aplica cuando se traten de contrataciones de obras o de servicios profesionales o de oficios y emitan recibos o facturas o el pago se realice conforme sistema </a:t>
            </a:r>
            <a:r>
              <a:rPr lang="es-MX" altLang="es-ES" sz="2800" err="1"/>
              <a:t>banarios</a:t>
            </a:r>
            <a:endParaRPr lang="es-ES" altLang="es-ES" sz="2800" err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6" name="Rectangle 410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8" name="Rectangle 410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0" name="Rectangle 4109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2" name="Rectangle 411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4" name="Freeform: Shape 4113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16" name="Rectangle 411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9AC6F44-DFF4-9474-60F0-36E72FE3E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2526718"/>
            <a:ext cx="2336449" cy="939035"/>
          </a:xfrm>
        </p:spPr>
        <p:txBody>
          <a:bodyPr anchor="b">
            <a:normAutofit/>
          </a:bodyPr>
          <a:lstStyle/>
          <a:p>
            <a:pPr algn="r"/>
            <a:r>
              <a:rPr lang="es-MX" altLang="es-ES" sz="3500">
                <a:solidFill>
                  <a:srgbClr val="FFFFFF"/>
                </a:solidFill>
              </a:rPr>
              <a:t>ANÁLISIS </a:t>
            </a:r>
            <a:endParaRPr lang="es-ES" altLang="es-ES" sz="3500">
              <a:solidFill>
                <a:srgbClr val="FFFFFF"/>
              </a:solidFill>
            </a:endParaRPr>
          </a:p>
        </p:txBody>
      </p:sp>
      <p:graphicFrame>
        <p:nvGraphicFramePr>
          <p:cNvPr id="4102" name="Rectangle 3">
            <a:extLst>
              <a:ext uri="{FF2B5EF4-FFF2-40B4-BE49-F238E27FC236}">
                <a16:creationId xmlns:a16="http://schemas.microsoft.com/office/drawing/2014/main" id="{A36209DB-967A-DA23-9CF4-730DEBA707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412223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" name="Flecha: a la derecha 43">
            <a:extLst>
              <a:ext uri="{FF2B5EF4-FFF2-40B4-BE49-F238E27FC236}">
                <a16:creationId xmlns:a16="http://schemas.microsoft.com/office/drawing/2014/main" id="{ABF3A8D3-9BF1-F112-2B01-C7D0FFDB6887}"/>
              </a:ext>
            </a:extLst>
          </p:cNvPr>
          <p:cNvSpPr/>
          <p:nvPr/>
        </p:nvSpPr>
        <p:spPr>
          <a:xfrm>
            <a:off x="2543175" y="5472112"/>
            <a:ext cx="978407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8" name="Rectangle 512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0" name="Freeform: Shape 512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EA371A9-97F5-3FA7-9C34-12D8C9387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788" y="2553747"/>
            <a:ext cx="3028949" cy="875000"/>
          </a:xfrm>
        </p:spPr>
        <p:txBody>
          <a:bodyPr>
            <a:normAutofit fontScale="90000"/>
          </a:bodyPr>
          <a:lstStyle/>
          <a:p>
            <a:r>
              <a:rPr lang="es-MX" altLang="es-ES" sz="2800" dirty="0">
                <a:solidFill>
                  <a:srgbClr val="FFFFFF"/>
                </a:solidFill>
              </a:rPr>
              <a:t>INTERMEDIACIÓN</a:t>
            </a:r>
            <a:r>
              <a:rPr lang="es-MX" altLang="es-ES" sz="1900" dirty="0">
                <a:solidFill>
                  <a:srgbClr val="FFFFFF"/>
                </a:solidFill>
              </a:rPr>
              <a:t> </a:t>
            </a:r>
            <a:endParaRPr lang="es-ES" altLang="es-ES" sz="1900" dirty="0">
              <a:solidFill>
                <a:srgbClr val="FFFFFF"/>
              </a:solidFill>
            </a:endParaRPr>
          </a:p>
        </p:txBody>
      </p:sp>
      <p:sp>
        <p:nvSpPr>
          <p:cNvPr id="5132" name="Arc 513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082AADB-46BC-833D-120E-5757D6016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algn="just"/>
            <a:r>
              <a:rPr lang="es-MX" altLang="es-ES" sz="2800" b="1" dirty="0"/>
              <a:t>Art. 29 de la LCT</a:t>
            </a:r>
            <a:r>
              <a:rPr lang="es-MX" altLang="es-ES" sz="2800" dirty="0"/>
              <a:t>: Responsabilidad directo como empleador que registra el contrato Solidaridad del tercero beneficiario</a:t>
            </a:r>
            <a:endParaRPr lang="es-ES" dirty="0"/>
          </a:p>
          <a:p>
            <a:pPr algn="just"/>
            <a:r>
              <a:rPr lang="es-MX" altLang="es-ES" sz="2800" b="1" dirty="0"/>
              <a:t>Art. 136 de la LCT</a:t>
            </a:r>
            <a:r>
              <a:rPr lang="es-MX" altLang="es-ES" sz="2800" dirty="0"/>
              <a:t>: Acción subrogatoria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s-MX" altLang="es-ES" sz="2800" dirty="0"/>
              <a:t>   de los empleados respecto del empleador principal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s-MX" altLang="es-ES" sz="2800" dirty="0"/>
              <a:t>	Retención fondos con destino a la seguridad social   </a:t>
            </a:r>
            <a:endParaRPr lang="es-ES" altLang="es-E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6" name="Rectangle 410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8" name="Rectangle 410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0" name="Rectangle 4109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2" name="Rectangle 411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4" name="Freeform: Shape 4113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16" name="Rectangle 411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9AC6F44-DFF4-9474-60F0-36E72FE3E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2526718"/>
            <a:ext cx="2336449" cy="939035"/>
          </a:xfrm>
        </p:spPr>
        <p:txBody>
          <a:bodyPr anchor="b">
            <a:normAutofit/>
          </a:bodyPr>
          <a:lstStyle/>
          <a:p>
            <a:pPr algn="r"/>
            <a:r>
              <a:rPr lang="es-MX" altLang="es-ES" sz="3500">
                <a:solidFill>
                  <a:srgbClr val="FFFFFF"/>
                </a:solidFill>
              </a:rPr>
              <a:t>ANÁLISIS </a:t>
            </a:r>
            <a:endParaRPr lang="es-ES" altLang="es-ES" sz="3500">
              <a:solidFill>
                <a:srgbClr val="FFFFFF"/>
              </a:solidFill>
            </a:endParaRPr>
          </a:p>
        </p:txBody>
      </p:sp>
      <p:graphicFrame>
        <p:nvGraphicFramePr>
          <p:cNvPr id="4102" name="Rectangle 3">
            <a:extLst>
              <a:ext uri="{FF2B5EF4-FFF2-40B4-BE49-F238E27FC236}">
                <a16:creationId xmlns:a16="http://schemas.microsoft.com/office/drawing/2014/main" id="{A36209DB-967A-DA23-9CF4-730DEBA707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199850"/>
              </p:ext>
            </p:extLst>
          </p:nvPr>
        </p:nvGraphicFramePr>
        <p:xfrm>
          <a:off x="3707364" y="1079053"/>
          <a:ext cx="5000124" cy="566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" name="Flecha: a la derecha 43">
            <a:extLst>
              <a:ext uri="{FF2B5EF4-FFF2-40B4-BE49-F238E27FC236}">
                <a16:creationId xmlns:a16="http://schemas.microsoft.com/office/drawing/2014/main" id="{ABF3A8D3-9BF1-F112-2B01-C7D0FFDB6887}"/>
              </a:ext>
            </a:extLst>
          </p:cNvPr>
          <p:cNvSpPr/>
          <p:nvPr/>
        </p:nvSpPr>
        <p:spPr>
          <a:xfrm>
            <a:off x="2543175" y="5472112"/>
            <a:ext cx="978407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02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7" name="Rectangle 717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Rectangle 717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Rectangle 718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3" name="Rectangle 718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F617D127-4CB0-8579-4AAD-7772749E8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MX" altLang="es-ES" sz="3500" dirty="0">
                <a:solidFill>
                  <a:srgbClr val="FFFFFF"/>
                </a:solidFill>
              </a:rPr>
              <a:t>       </a:t>
            </a:r>
            <a:r>
              <a:rPr lang="es-MX" altLang="es-ES" sz="4800" dirty="0">
                <a:solidFill>
                  <a:srgbClr val="FFFFFF"/>
                </a:solidFill>
              </a:rPr>
              <a:t>T</a:t>
            </a:r>
            <a:r>
              <a:rPr lang="es-MX" altLang="es-ES" sz="4800" b="0" dirty="0">
                <a:solidFill>
                  <a:srgbClr val="FFFFFF"/>
                </a:solidFill>
              </a:rPr>
              <a:t>RABAJO AGRARIO</a:t>
            </a:r>
            <a:r>
              <a:rPr lang="es-MX" altLang="es-ES" sz="3500" b="0" dirty="0">
                <a:solidFill>
                  <a:srgbClr val="FFFFFF"/>
                </a:solidFill>
              </a:rPr>
              <a:t> </a:t>
            </a:r>
            <a:endParaRPr lang="es-ES" altLang="es-ES" sz="3500" b="0" dirty="0">
              <a:solidFill>
                <a:srgbClr val="FFFFFF"/>
              </a:solidFill>
            </a:endParaRPr>
          </a:p>
        </p:txBody>
      </p:sp>
      <p:graphicFrame>
        <p:nvGraphicFramePr>
          <p:cNvPr id="7173" name="Rectangle 3">
            <a:extLst>
              <a:ext uri="{FF2B5EF4-FFF2-40B4-BE49-F238E27FC236}">
                <a16:creationId xmlns:a16="http://schemas.microsoft.com/office/drawing/2014/main" id="{46D96B13-A3B7-53D6-6B5E-AB13A316F8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144864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0" name="Rectangle 819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202" name="Rectangle 820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4" name="Rectangle 820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6" name="Rectangle 820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8" name="Rectangle 820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10" name="Freeform: Shape 820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212" name="Rectangle 821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82DDA4D-A677-DC43-9CA0-83DAE3241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s-MX" altLang="es-ES" sz="3500">
                <a:solidFill>
                  <a:srgbClr val="FFFFFF"/>
                </a:solidFill>
              </a:rPr>
              <a:t>ANÁLISIS</a:t>
            </a:r>
            <a:endParaRPr lang="es-ES" altLang="es-ES" sz="3500">
              <a:solidFill>
                <a:srgbClr val="FFFFFF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FFF93BD-F3AC-F90F-CEF8-79BDF27B9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es-MX" altLang="es-ES" sz="1700"/>
              <a:t>Los ordenamientos laborales protectorios aumentan los costos laborales esperados y, por lo tanto, pueden restringir las oportunidades de empleo y los salarios de los trabajadores.</a:t>
            </a:r>
          </a:p>
          <a:p>
            <a:pPr>
              <a:buFont typeface="Wingdings" panose="05000000000000000000" pitchFamily="2" charset="2"/>
              <a:buNone/>
            </a:pPr>
            <a:endParaRPr lang="es-MX" altLang="es-ES" sz="1700"/>
          </a:p>
          <a:p>
            <a:r>
              <a:rPr lang="es-MX" altLang="es-ES" sz="1700"/>
              <a:t>Las regulaciones del mercado laboral mal diseñadas también pueden ser perjudiciales para la productividad y el bienestar laboral sobre todo de los empleados permanentes a tiempo completo que normalmente se benefician a expensas de los trabajadores temporales, desempleados o de tiempo parcial.</a:t>
            </a:r>
          </a:p>
          <a:p>
            <a:pPr>
              <a:buFont typeface="Wingdings" panose="05000000000000000000" pitchFamily="2" charset="2"/>
              <a:buNone/>
            </a:pPr>
            <a:endParaRPr lang="es-MX" altLang="es-ES" sz="1700"/>
          </a:p>
          <a:p>
            <a:r>
              <a:rPr lang="es-MX" altLang="es-ES" sz="1700"/>
              <a:t>La incertidumbre genera el aumento de la judicialización  de casos y también impacta en los costos laborales</a:t>
            </a:r>
            <a:endParaRPr lang="es-ES" altLang="es-ES" sz="1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5D1B78E-4F0F-0BE1-7230-591A1BC2F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 altLang="es-E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1E0311B-E9CD-84EA-0943-629443A8D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  <p:pic>
        <p:nvPicPr>
          <p:cNvPr id="9221" name="Picture 5" descr="Imágenes de Gracias - Descarga gratuita en Freepik">
            <a:extLst>
              <a:ext uri="{FF2B5EF4-FFF2-40B4-BE49-F238E27FC236}">
                <a16:creationId xmlns:a16="http://schemas.microsoft.com/office/drawing/2014/main" id="{6187E461-818E-C01D-D4E6-D22133B14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350"/>
            <a:ext cx="8593138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d">
  <a:themeElements>
    <a:clrScheme name="Red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ed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49</TotalTime>
  <Words>344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Red</vt:lpstr>
      <vt:lpstr>        LEY 27742 </vt:lpstr>
      <vt:lpstr>ÁMBITO PERSONAL Y PRESUNCIÓN </vt:lpstr>
      <vt:lpstr>ANÁLISIS </vt:lpstr>
      <vt:lpstr>INTERMEDIACIÓN </vt:lpstr>
      <vt:lpstr>ANÁLISIS </vt:lpstr>
      <vt:lpstr>       TRABAJO AGRARIO </vt:lpstr>
      <vt:lpstr>ANÁLISIS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27742</dc:title>
  <dc:creator>Ana</dc:creator>
  <cp:lastModifiedBy>Ana</cp:lastModifiedBy>
  <cp:revision>131</cp:revision>
  <dcterms:created xsi:type="dcterms:W3CDTF">2024-08-28T00:39:49Z</dcterms:created>
  <dcterms:modified xsi:type="dcterms:W3CDTF">2024-08-28T12:18:35Z</dcterms:modified>
</cp:coreProperties>
</file>