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sldIdLst>
    <p:sldId id="256" r:id="rId3"/>
    <p:sldId id="282" r:id="rId4"/>
    <p:sldId id="283" r:id="rId5"/>
    <p:sldId id="260" r:id="rId6"/>
    <p:sldId id="257" r:id="rId7"/>
    <p:sldId id="262" r:id="rId8"/>
    <p:sldId id="263" r:id="rId9"/>
    <p:sldId id="258" r:id="rId10"/>
    <p:sldId id="265" r:id="rId11"/>
    <p:sldId id="266" r:id="rId12"/>
    <p:sldId id="259" r:id="rId13"/>
    <p:sldId id="267" r:id="rId14"/>
    <p:sldId id="320" r:id="rId15"/>
    <p:sldId id="275" r:id="rId16"/>
    <p:sldId id="276" r:id="rId17"/>
    <p:sldId id="284" r:id="rId18"/>
    <p:sldId id="318" r:id="rId19"/>
    <p:sldId id="315" r:id="rId20"/>
    <p:sldId id="288" r:id="rId21"/>
    <p:sldId id="314" r:id="rId22"/>
    <p:sldId id="292" r:id="rId23"/>
    <p:sldId id="316" r:id="rId24"/>
    <p:sldId id="294" r:id="rId25"/>
    <p:sldId id="317" r:id="rId26"/>
    <p:sldId id="309" r:id="rId27"/>
    <p:sldId id="31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5256" y="4777380"/>
            <a:ext cx="8827957"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a:extLst>
              <a:ext uri="{FF2B5EF4-FFF2-40B4-BE49-F238E27FC236}">
                <a16:creationId xmlns:a16="http://schemas.microsoft.com/office/drawing/2014/main" id="{FA2C6E92-203D-4CD0-9DEC-819DAC2D366E}"/>
              </a:ext>
            </a:extLst>
          </p:cNvPr>
          <p:cNvSpPr>
            <a:spLocks noGrp="1"/>
          </p:cNvSpPr>
          <p:nvPr>
            <p:ph type="dt" sz="half" idx="10"/>
          </p:nvPr>
        </p:nvSpPr>
        <p:spPr/>
        <p:txBody>
          <a:bodyPr/>
          <a:lstStyle>
            <a:lvl1pPr>
              <a:defRPr/>
            </a:lvl1pPr>
          </a:lstStyle>
          <a:p>
            <a:pPr>
              <a:defRPr/>
            </a:pPr>
            <a:fld id="{66363C00-D4A2-4936-AAFD-F398DC7F52A8}" type="datetimeFigureOut">
              <a:rPr lang="es-ES"/>
              <a:pPr>
                <a:defRPr/>
              </a:pPr>
              <a:t>27/08/2024</a:t>
            </a:fld>
            <a:endParaRPr lang="es-ES" altLang="en-US"/>
          </a:p>
        </p:txBody>
      </p:sp>
      <p:sp>
        <p:nvSpPr>
          <p:cNvPr id="5" name="Footer Placeholder 4">
            <a:extLst>
              <a:ext uri="{FF2B5EF4-FFF2-40B4-BE49-F238E27FC236}">
                <a16:creationId xmlns:a16="http://schemas.microsoft.com/office/drawing/2014/main" id="{5EED3DC4-74E2-4FD1-9793-DB4BFAF7CC5E}"/>
              </a:ext>
            </a:extLst>
          </p:cNvPr>
          <p:cNvSpPr>
            <a:spLocks noGrp="1"/>
          </p:cNvSpPr>
          <p:nvPr>
            <p:ph type="ftr" sz="quarter" idx="11"/>
          </p:nvPr>
        </p:nvSpPr>
        <p:spPr/>
        <p:txBody>
          <a:bodyPr/>
          <a:lstStyle>
            <a:lvl1pPr>
              <a:defRPr/>
            </a:lvl1pPr>
          </a:lstStyle>
          <a:p>
            <a:pPr>
              <a:defRPr/>
            </a:pPr>
            <a:endParaRPr lang="es-ES" altLang="en-US"/>
          </a:p>
        </p:txBody>
      </p:sp>
      <p:sp>
        <p:nvSpPr>
          <p:cNvPr id="6" name="Slide Number Placeholder 5">
            <a:extLst>
              <a:ext uri="{FF2B5EF4-FFF2-40B4-BE49-F238E27FC236}">
                <a16:creationId xmlns:a16="http://schemas.microsoft.com/office/drawing/2014/main" id="{6754E43D-B538-4449-B3D2-FA07961F72F5}"/>
              </a:ext>
            </a:extLst>
          </p:cNvPr>
          <p:cNvSpPr>
            <a:spLocks noGrp="1"/>
          </p:cNvSpPr>
          <p:nvPr>
            <p:ph type="sldNum" sz="quarter" idx="12"/>
          </p:nvPr>
        </p:nvSpPr>
        <p:spPr/>
        <p:txBody>
          <a:bodyPr/>
          <a:lstStyle>
            <a:lvl1pPr>
              <a:defRPr/>
            </a:lvl1pPr>
          </a:lstStyle>
          <a:p>
            <a:pPr>
              <a:defRPr/>
            </a:pPr>
            <a:fld id="{4FD7D51E-C6D1-44CA-9102-0773D460245B}" type="slidenum">
              <a:rPr lang="es-ES" altLang="en-US"/>
              <a:pPr>
                <a:defRPr/>
              </a:pPr>
              <a:t>‹Nº›</a:t>
            </a:fld>
            <a:endParaRPr lang="es-ES" altLang="en-US"/>
          </a:p>
        </p:txBody>
      </p:sp>
    </p:spTree>
    <p:extLst>
      <p:ext uri="{BB962C8B-B14F-4D97-AF65-F5344CB8AC3E}">
        <p14:creationId xmlns:p14="http://schemas.microsoft.com/office/powerpoint/2010/main" val="1489304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DE44F3EC-09D6-494A-A272-89C347CD36EA}"/>
              </a:ext>
            </a:extLst>
          </p:cNvPr>
          <p:cNvSpPr>
            <a:spLocks noGrp="1"/>
          </p:cNvSpPr>
          <p:nvPr>
            <p:ph type="dt" sz="half" idx="10"/>
          </p:nvPr>
        </p:nvSpPr>
        <p:spPr/>
        <p:txBody>
          <a:bodyPr/>
          <a:lstStyle>
            <a:lvl1pPr>
              <a:defRPr/>
            </a:lvl1pPr>
          </a:lstStyle>
          <a:p>
            <a:pPr>
              <a:defRPr/>
            </a:pPr>
            <a:fld id="{C4A5F6A8-4095-4366-9C6E-B016E44D47AD}" type="datetimeFigureOut">
              <a:rPr lang="es-ES"/>
              <a:pPr>
                <a:defRPr/>
              </a:pPr>
              <a:t>27/08/2024</a:t>
            </a:fld>
            <a:endParaRPr lang="es-ES" altLang="en-US"/>
          </a:p>
        </p:txBody>
      </p:sp>
      <p:sp>
        <p:nvSpPr>
          <p:cNvPr id="5" name="Footer Placeholder 4">
            <a:extLst>
              <a:ext uri="{FF2B5EF4-FFF2-40B4-BE49-F238E27FC236}">
                <a16:creationId xmlns:a16="http://schemas.microsoft.com/office/drawing/2014/main" id="{0BE57A55-EBDC-4E92-961C-CF876FB4DEF9}"/>
              </a:ext>
            </a:extLst>
          </p:cNvPr>
          <p:cNvSpPr>
            <a:spLocks noGrp="1"/>
          </p:cNvSpPr>
          <p:nvPr>
            <p:ph type="ftr" sz="quarter" idx="11"/>
          </p:nvPr>
        </p:nvSpPr>
        <p:spPr/>
        <p:txBody>
          <a:bodyPr/>
          <a:lstStyle>
            <a:lvl1pPr>
              <a:defRPr/>
            </a:lvl1pPr>
          </a:lstStyle>
          <a:p>
            <a:pPr>
              <a:defRPr/>
            </a:pPr>
            <a:endParaRPr lang="es-ES" altLang="en-US"/>
          </a:p>
        </p:txBody>
      </p:sp>
      <p:sp>
        <p:nvSpPr>
          <p:cNvPr id="6" name="Slide Number Placeholder 5">
            <a:extLst>
              <a:ext uri="{FF2B5EF4-FFF2-40B4-BE49-F238E27FC236}">
                <a16:creationId xmlns:a16="http://schemas.microsoft.com/office/drawing/2014/main" id="{81E27D8E-610B-4397-A508-EF2CD811BE1F}"/>
              </a:ext>
            </a:extLst>
          </p:cNvPr>
          <p:cNvSpPr>
            <a:spLocks noGrp="1"/>
          </p:cNvSpPr>
          <p:nvPr>
            <p:ph type="sldNum" sz="quarter" idx="12"/>
          </p:nvPr>
        </p:nvSpPr>
        <p:spPr/>
        <p:txBody>
          <a:bodyPr/>
          <a:lstStyle>
            <a:lvl1pPr>
              <a:defRPr/>
            </a:lvl1pPr>
          </a:lstStyle>
          <a:p>
            <a:pPr>
              <a:defRPr/>
            </a:pPr>
            <a:fld id="{44287554-7208-4701-AD14-B00C497B7770}" type="slidenum">
              <a:rPr lang="es-ES" altLang="en-US"/>
              <a:pPr>
                <a:defRPr/>
              </a:pPr>
              <a:t>‹Nº›</a:t>
            </a:fld>
            <a:endParaRPr lang="es-ES" altLang="en-US"/>
          </a:p>
        </p:txBody>
      </p:sp>
    </p:spTree>
    <p:extLst>
      <p:ext uri="{BB962C8B-B14F-4D97-AF65-F5344CB8AC3E}">
        <p14:creationId xmlns:p14="http://schemas.microsoft.com/office/powerpoint/2010/main" val="372691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5256" y="4777381"/>
            <a:ext cx="8827957"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a:extLst>
              <a:ext uri="{FF2B5EF4-FFF2-40B4-BE49-F238E27FC236}">
                <a16:creationId xmlns:a16="http://schemas.microsoft.com/office/drawing/2014/main" id="{742B14D0-5345-45D5-A43D-7B0A84AE22F0}"/>
              </a:ext>
            </a:extLst>
          </p:cNvPr>
          <p:cNvSpPr>
            <a:spLocks noGrp="1"/>
          </p:cNvSpPr>
          <p:nvPr>
            <p:ph type="dt" sz="half" idx="10"/>
          </p:nvPr>
        </p:nvSpPr>
        <p:spPr/>
        <p:txBody>
          <a:bodyPr/>
          <a:lstStyle>
            <a:lvl1pPr>
              <a:defRPr/>
            </a:lvl1pPr>
          </a:lstStyle>
          <a:p>
            <a:pPr>
              <a:defRPr/>
            </a:pPr>
            <a:fld id="{5C10C5C3-32B9-4904-B75B-EFE1CB0CE2DB}" type="datetimeFigureOut">
              <a:rPr lang="es-ES"/>
              <a:pPr>
                <a:defRPr/>
              </a:pPr>
              <a:t>27/08/2024</a:t>
            </a:fld>
            <a:endParaRPr lang="es-ES" altLang="en-US"/>
          </a:p>
        </p:txBody>
      </p:sp>
      <p:sp>
        <p:nvSpPr>
          <p:cNvPr id="5" name="Footer Placeholder 4">
            <a:extLst>
              <a:ext uri="{FF2B5EF4-FFF2-40B4-BE49-F238E27FC236}">
                <a16:creationId xmlns:a16="http://schemas.microsoft.com/office/drawing/2014/main" id="{ABB83238-31FD-4F30-A821-D1BE37BCBCC3}"/>
              </a:ext>
            </a:extLst>
          </p:cNvPr>
          <p:cNvSpPr>
            <a:spLocks noGrp="1"/>
          </p:cNvSpPr>
          <p:nvPr>
            <p:ph type="ftr" sz="quarter" idx="11"/>
          </p:nvPr>
        </p:nvSpPr>
        <p:spPr/>
        <p:txBody>
          <a:bodyPr/>
          <a:lstStyle>
            <a:lvl1pPr>
              <a:defRPr/>
            </a:lvl1pPr>
          </a:lstStyle>
          <a:p>
            <a:pPr>
              <a:defRPr/>
            </a:pPr>
            <a:endParaRPr lang="es-ES" altLang="en-US"/>
          </a:p>
        </p:txBody>
      </p:sp>
      <p:sp>
        <p:nvSpPr>
          <p:cNvPr id="6" name="Slide Number Placeholder 5">
            <a:extLst>
              <a:ext uri="{FF2B5EF4-FFF2-40B4-BE49-F238E27FC236}">
                <a16:creationId xmlns:a16="http://schemas.microsoft.com/office/drawing/2014/main" id="{34975EDF-F177-4905-8E27-382B8C3ED062}"/>
              </a:ext>
            </a:extLst>
          </p:cNvPr>
          <p:cNvSpPr>
            <a:spLocks noGrp="1"/>
          </p:cNvSpPr>
          <p:nvPr>
            <p:ph type="sldNum" sz="quarter" idx="12"/>
          </p:nvPr>
        </p:nvSpPr>
        <p:spPr/>
        <p:txBody>
          <a:bodyPr/>
          <a:lstStyle>
            <a:lvl1pPr>
              <a:defRPr/>
            </a:lvl1pPr>
          </a:lstStyle>
          <a:p>
            <a:pPr>
              <a:defRPr/>
            </a:pPr>
            <a:fld id="{8050A412-5316-4734-A677-332B2FBEBBEC}" type="slidenum">
              <a:rPr lang="es-ES" altLang="en-US"/>
              <a:pPr>
                <a:defRPr/>
              </a:pPr>
              <a:t>‹Nº›</a:t>
            </a:fld>
            <a:endParaRPr lang="es-ES" altLang="en-US"/>
          </a:p>
        </p:txBody>
      </p:sp>
    </p:spTree>
    <p:extLst>
      <p:ext uri="{BB962C8B-B14F-4D97-AF65-F5344CB8AC3E}">
        <p14:creationId xmlns:p14="http://schemas.microsoft.com/office/powerpoint/2010/main" val="1750443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AF48C030-9E91-47BF-BAB2-59BDFC5CC2CC}"/>
              </a:ext>
            </a:extLst>
          </p:cNvPr>
          <p:cNvSpPr>
            <a:spLocks noGrp="1"/>
          </p:cNvSpPr>
          <p:nvPr>
            <p:ph type="dt" sz="half" idx="10"/>
          </p:nvPr>
        </p:nvSpPr>
        <p:spPr/>
        <p:txBody>
          <a:bodyPr/>
          <a:lstStyle>
            <a:lvl1pPr>
              <a:defRPr/>
            </a:lvl1pPr>
          </a:lstStyle>
          <a:p>
            <a:pPr>
              <a:defRPr/>
            </a:pPr>
            <a:fld id="{BE9EBB09-CC65-4EA1-8C49-2F189F1B5401}" type="datetimeFigureOut">
              <a:rPr lang="es-ES"/>
              <a:pPr>
                <a:defRPr/>
              </a:pPr>
              <a:t>27/08/2024</a:t>
            </a:fld>
            <a:endParaRPr lang="es-ES" altLang="en-US"/>
          </a:p>
        </p:txBody>
      </p:sp>
      <p:sp>
        <p:nvSpPr>
          <p:cNvPr id="6" name="Footer Placeholder 4">
            <a:extLst>
              <a:ext uri="{FF2B5EF4-FFF2-40B4-BE49-F238E27FC236}">
                <a16:creationId xmlns:a16="http://schemas.microsoft.com/office/drawing/2014/main" id="{0F6D334A-2469-44B7-8405-4CA16A979292}"/>
              </a:ext>
            </a:extLst>
          </p:cNvPr>
          <p:cNvSpPr>
            <a:spLocks noGrp="1"/>
          </p:cNvSpPr>
          <p:nvPr>
            <p:ph type="ftr" sz="quarter" idx="11"/>
          </p:nvPr>
        </p:nvSpPr>
        <p:spPr/>
        <p:txBody>
          <a:bodyPr/>
          <a:lstStyle>
            <a:lvl1pPr>
              <a:defRPr/>
            </a:lvl1pPr>
          </a:lstStyle>
          <a:p>
            <a:pPr>
              <a:defRPr/>
            </a:pPr>
            <a:endParaRPr lang="es-ES" altLang="en-US"/>
          </a:p>
        </p:txBody>
      </p:sp>
      <p:sp>
        <p:nvSpPr>
          <p:cNvPr id="7" name="Slide Number Placeholder 5">
            <a:extLst>
              <a:ext uri="{FF2B5EF4-FFF2-40B4-BE49-F238E27FC236}">
                <a16:creationId xmlns:a16="http://schemas.microsoft.com/office/drawing/2014/main" id="{9FE82EC1-C2AF-41F2-A298-0F70480B82E1}"/>
              </a:ext>
            </a:extLst>
          </p:cNvPr>
          <p:cNvSpPr>
            <a:spLocks noGrp="1"/>
          </p:cNvSpPr>
          <p:nvPr>
            <p:ph type="sldNum" sz="quarter" idx="12"/>
          </p:nvPr>
        </p:nvSpPr>
        <p:spPr/>
        <p:txBody>
          <a:bodyPr/>
          <a:lstStyle>
            <a:lvl1pPr>
              <a:defRPr/>
            </a:lvl1pPr>
          </a:lstStyle>
          <a:p>
            <a:pPr>
              <a:defRPr/>
            </a:pPr>
            <a:fld id="{99D41FC2-E273-4E86-922E-4469B29FB1FB}" type="slidenum">
              <a:rPr lang="es-ES" altLang="en-US"/>
              <a:pPr>
                <a:defRPr/>
              </a:pPr>
              <a:t>‹Nº›</a:t>
            </a:fld>
            <a:endParaRPr lang="es-ES" altLang="en-US"/>
          </a:p>
        </p:txBody>
      </p:sp>
    </p:spTree>
    <p:extLst>
      <p:ext uri="{BB962C8B-B14F-4D97-AF65-F5344CB8AC3E}">
        <p14:creationId xmlns:p14="http://schemas.microsoft.com/office/powerpoint/2010/main" val="2987451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a:extLst>
              <a:ext uri="{FF2B5EF4-FFF2-40B4-BE49-F238E27FC236}">
                <a16:creationId xmlns:a16="http://schemas.microsoft.com/office/drawing/2014/main" id="{A37A81E0-5947-4BCD-B554-4593F5584994}"/>
              </a:ext>
            </a:extLst>
          </p:cNvPr>
          <p:cNvSpPr>
            <a:spLocks noGrp="1"/>
          </p:cNvSpPr>
          <p:nvPr>
            <p:ph type="dt" sz="half" idx="10"/>
          </p:nvPr>
        </p:nvSpPr>
        <p:spPr/>
        <p:txBody>
          <a:bodyPr/>
          <a:lstStyle>
            <a:lvl1pPr>
              <a:defRPr/>
            </a:lvl1pPr>
          </a:lstStyle>
          <a:p>
            <a:pPr>
              <a:defRPr/>
            </a:pPr>
            <a:fld id="{EB60D0DA-28C5-4B55-A26B-58A113B21BFE}" type="datetimeFigureOut">
              <a:rPr lang="es-ES"/>
              <a:pPr>
                <a:defRPr/>
              </a:pPr>
              <a:t>27/08/2024</a:t>
            </a:fld>
            <a:endParaRPr lang="es-ES" altLang="en-US"/>
          </a:p>
        </p:txBody>
      </p:sp>
      <p:sp>
        <p:nvSpPr>
          <p:cNvPr id="8" name="Footer Placeholder 4">
            <a:extLst>
              <a:ext uri="{FF2B5EF4-FFF2-40B4-BE49-F238E27FC236}">
                <a16:creationId xmlns:a16="http://schemas.microsoft.com/office/drawing/2014/main" id="{816CE7BB-CB60-48FD-A3D8-4CA7F2D9AAE0}"/>
              </a:ext>
            </a:extLst>
          </p:cNvPr>
          <p:cNvSpPr>
            <a:spLocks noGrp="1"/>
          </p:cNvSpPr>
          <p:nvPr>
            <p:ph type="ftr" sz="quarter" idx="11"/>
          </p:nvPr>
        </p:nvSpPr>
        <p:spPr/>
        <p:txBody>
          <a:bodyPr/>
          <a:lstStyle>
            <a:lvl1pPr>
              <a:defRPr/>
            </a:lvl1pPr>
          </a:lstStyle>
          <a:p>
            <a:pPr>
              <a:defRPr/>
            </a:pPr>
            <a:endParaRPr lang="es-ES" altLang="en-US"/>
          </a:p>
        </p:txBody>
      </p:sp>
      <p:sp>
        <p:nvSpPr>
          <p:cNvPr id="9" name="Slide Number Placeholder 5">
            <a:extLst>
              <a:ext uri="{FF2B5EF4-FFF2-40B4-BE49-F238E27FC236}">
                <a16:creationId xmlns:a16="http://schemas.microsoft.com/office/drawing/2014/main" id="{0349F60D-B49E-4375-B1D3-E488FBE3E48D}"/>
              </a:ext>
            </a:extLst>
          </p:cNvPr>
          <p:cNvSpPr>
            <a:spLocks noGrp="1"/>
          </p:cNvSpPr>
          <p:nvPr>
            <p:ph type="sldNum" sz="quarter" idx="12"/>
          </p:nvPr>
        </p:nvSpPr>
        <p:spPr/>
        <p:txBody>
          <a:bodyPr/>
          <a:lstStyle>
            <a:lvl1pPr>
              <a:defRPr/>
            </a:lvl1pPr>
          </a:lstStyle>
          <a:p>
            <a:pPr>
              <a:defRPr/>
            </a:pPr>
            <a:fld id="{16DB2FC5-79B6-488A-BEA9-7665BD23D87E}" type="slidenum">
              <a:rPr lang="es-ES" altLang="en-US"/>
              <a:pPr>
                <a:defRPr/>
              </a:pPr>
              <a:t>‹Nº›</a:t>
            </a:fld>
            <a:endParaRPr lang="es-ES" altLang="en-US"/>
          </a:p>
        </p:txBody>
      </p:sp>
    </p:spTree>
    <p:extLst>
      <p:ext uri="{BB962C8B-B14F-4D97-AF65-F5344CB8AC3E}">
        <p14:creationId xmlns:p14="http://schemas.microsoft.com/office/powerpoint/2010/main" val="3797247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a:extLst>
              <a:ext uri="{FF2B5EF4-FFF2-40B4-BE49-F238E27FC236}">
                <a16:creationId xmlns:a16="http://schemas.microsoft.com/office/drawing/2014/main" id="{7F2B910E-EDF2-4EEE-9E53-4F695DCC7703}"/>
              </a:ext>
            </a:extLst>
          </p:cNvPr>
          <p:cNvSpPr>
            <a:spLocks noGrp="1"/>
          </p:cNvSpPr>
          <p:nvPr>
            <p:ph type="dt" sz="half" idx="10"/>
          </p:nvPr>
        </p:nvSpPr>
        <p:spPr/>
        <p:txBody>
          <a:bodyPr/>
          <a:lstStyle>
            <a:lvl1pPr>
              <a:defRPr/>
            </a:lvl1pPr>
          </a:lstStyle>
          <a:p>
            <a:pPr>
              <a:defRPr/>
            </a:pPr>
            <a:fld id="{AFFBE078-37BD-4804-B9E2-911B285BCB7B}" type="datetimeFigureOut">
              <a:rPr lang="es-ES"/>
              <a:pPr>
                <a:defRPr/>
              </a:pPr>
              <a:t>27/08/2024</a:t>
            </a:fld>
            <a:endParaRPr lang="es-ES" altLang="en-US"/>
          </a:p>
        </p:txBody>
      </p:sp>
      <p:sp>
        <p:nvSpPr>
          <p:cNvPr id="4" name="Footer Placeholder 4">
            <a:extLst>
              <a:ext uri="{FF2B5EF4-FFF2-40B4-BE49-F238E27FC236}">
                <a16:creationId xmlns:a16="http://schemas.microsoft.com/office/drawing/2014/main" id="{86204C6F-1B01-4AC7-99AB-0AFDEFE5AF3B}"/>
              </a:ext>
            </a:extLst>
          </p:cNvPr>
          <p:cNvSpPr>
            <a:spLocks noGrp="1"/>
          </p:cNvSpPr>
          <p:nvPr>
            <p:ph type="ftr" sz="quarter" idx="11"/>
          </p:nvPr>
        </p:nvSpPr>
        <p:spPr/>
        <p:txBody>
          <a:bodyPr/>
          <a:lstStyle>
            <a:lvl1pPr>
              <a:defRPr/>
            </a:lvl1pPr>
          </a:lstStyle>
          <a:p>
            <a:pPr>
              <a:defRPr/>
            </a:pPr>
            <a:endParaRPr lang="es-ES" altLang="en-US"/>
          </a:p>
        </p:txBody>
      </p:sp>
      <p:sp>
        <p:nvSpPr>
          <p:cNvPr id="5" name="Slide Number Placeholder 5">
            <a:extLst>
              <a:ext uri="{FF2B5EF4-FFF2-40B4-BE49-F238E27FC236}">
                <a16:creationId xmlns:a16="http://schemas.microsoft.com/office/drawing/2014/main" id="{E8299577-E186-4735-A1DE-B5109F8FD7D7}"/>
              </a:ext>
            </a:extLst>
          </p:cNvPr>
          <p:cNvSpPr>
            <a:spLocks noGrp="1"/>
          </p:cNvSpPr>
          <p:nvPr>
            <p:ph type="sldNum" sz="quarter" idx="12"/>
          </p:nvPr>
        </p:nvSpPr>
        <p:spPr/>
        <p:txBody>
          <a:bodyPr/>
          <a:lstStyle>
            <a:lvl1pPr>
              <a:defRPr/>
            </a:lvl1pPr>
          </a:lstStyle>
          <a:p>
            <a:pPr>
              <a:defRPr/>
            </a:pPr>
            <a:fld id="{5986C2A2-C1E1-49F7-A3C6-F397D8500A70}" type="slidenum">
              <a:rPr lang="es-ES" altLang="en-US"/>
              <a:pPr>
                <a:defRPr/>
              </a:pPr>
              <a:t>‹Nº›</a:t>
            </a:fld>
            <a:endParaRPr lang="es-ES" altLang="en-US"/>
          </a:p>
        </p:txBody>
      </p:sp>
    </p:spTree>
    <p:extLst>
      <p:ext uri="{BB962C8B-B14F-4D97-AF65-F5344CB8AC3E}">
        <p14:creationId xmlns:p14="http://schemas.microsoft.com/office/powerpoint/2010/main" val="2063707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E5083EC-236B-4773-84D0-B02DF3838747}"/>
              </a:ext>
            </a:extLst>
          </p:cNvPr>
          <p:cNvSpPr>
            <a:spLocks noGrp="1"/>
          </p:cNvSpPr>
          <p:nvPr>
            <p:ph type="dt" sz="half" idx="10"/>
          </p:nvPr>
        </p:nvSpPr>
        <p:spPr/>
        <p:txBody>
          <a:bodyPr/>
          <a:lstStyle>
            <a:lvl1pPr>
              <a:defRPr/>
            </a:lvl1pPr>
          </a:lstStyle>
          <a:p>
            <a:pPr>
              <a:defRPr/>
            </a:pPr>
            <a:fld id="{E19227BB-2814-4CD4-90A0-BC85AE7E27FF}" type="datetimeFigureOut">
              <a:rPr lang="es-ES"/>
              <a:pPr>
                <a:defRPr/>
              </a:pPr>
              <a:t>27/08/2024</a:t>
            </a:fld>
            <a:endParaRPr lang="es-ES" altLang="en-US"/>
          </a:p>
        </p:txBody>
      </p:sp>
      <p:sp>
        <p:nvSpPr>
          <p:cNvPr id="3" name="Footer Placeholder 4">
            <a:extLst>
              <a:ext uri="{FF2B5EF4-FFF2-40B4-BE49-F238E27FC236}">
                <a16:creationId xmlns:a16="http://schemas.microsoft.com/office/drawing/2014/main" id="{1F417686-8F51-4E21-92F8-3ED902275979}"/>
              </a:ext>
            </a:extLst>
          </p:cNvPr>
          <p:cNvSpPr>
            <a:spLocks noGrp="1"/>
          </p:cNvSpPr>
          <p:nvPr>
            <p:ph type="ftr" sz="quarter" idx="11"/>
          </p:nvPr>
        </p:nvSpPr>
        <p:spPr/>
        <p:txBody>
          <a:bodyPr/>
          <a:lstStyle>
            <a:lvl1pPr>
              <a:defRPr/>
            </a:lvl1pPr>
          </a:lstStyle>
          <a:p>
            <a:pPr>
              <a:defRPr/>
            </a:pPr>
            <a:endParaRPr lang="es-ES" altLang="en-US"/>
          </a:p>
        </p:txBody>
      </p:sp>
      <p:sp>
        <p:nvSpPr>
          <p:cNvPr id="4" name="Slide Number Placeholder 5">
            <a:extLst>
              <a:ext uri="{FF2B5EF4-FFF2-40B4-BE49-F238E27FC236}">
                <a16:creationId xmlns:a16="http://schemas.microsoft.com/office/drawing/2014/main" id="{1BCFB931-8BBC-462F-B304-8B21419F72F4}"/>
              </a:ext>
            </a:extLst>
          </p:cNvPr>
          <p:cNvSpPr>
            <a:spLocks noGrp="1"/>
          </p:cNvSpPr>
          <p:nvPr>
            <p:ph type="sldNum" sz="quarter" idx="12"/>
          </p:nvPr>
        </p:nvSpPr>
        <p:spPr/>
        <p:txBody>
          <a:bodyPr/>
          <a:lstStyle>
            <a:lvl1pPr>
              <a:defRPr/>
            </a:lvl1pPr>
          </a:lstStyle>
          <a:p>
            <a:pPr>
              <a:defRPr/>
            </a:pPr>
            <a:fld id="{0AC1CEA3-A671-4DE2-A606-6DEC73FFC5E5}" type="slidenum">
              <a:rPr lang="es-ES" altLang="en-US"/>
              <a:pPr>
                <a:defRPr/>
              </a:pPr>
              <a:t>‹Nº›</a:t>
            </a:fld>
            <a:endParaRPr lang="es-ES" altLang="en-US"/>
          </a:p>
        </p:txBody>
      </p:sp>
    </p:spTree>
    <p:extLst>
      <p:ext uri="{BB962C8B-B14F-4D97-AF65-F5344CB8AC3E}">
        <p14:creationId xmlns:p14="http://schemas.microsoft.com/office/powerpoint/2010/main" val="209974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3">
            <a:extLst>
              <a:ext uri="{FF2B5EF4-FFF2-40B4-BE49-F238E27FC236}">
                <a16:creationId xmlns:a16="http://schemas.microsoft.com/office/drawing/2014/main" id="{11D62534-3B0C-45AA-ADFE-C2D0144D6C91}"/>
              </a:ext>
            </a:extLst>
          </p:cNvPr>
          <p:cNvSpPr>
            <a:spLocks noGrp="1"/>
          </p:cNvSpPr>
          <p:nvPr>
            <p:ph type="dt" sz="half" idx="10"/>
          </p:nvPr>
        </p:nvSpPr>
        <p:spPr/>
        <p:txBody>
          <a:bodyPr/>
          <a:lstStyle>
            <a:lvl1pPr>
              <a:defRPr/>
            </a:lvl1pPr>
          </a:lstStyle>
          <a:p>
            <a:pPr>
              <a:defRPr/>
            </a:pPr>
            <a:fld id="{2FBEA6B6-9CDE-44A7-8E7D-C3FD2C5FAE2F}" type="datetimeFigureOut">
              <a:rPr lang="es-ES"/>
              <a:pPr>
                <a:defRPr/>
              </a:pPr>
              <a:t>27/08/2024</a:t>
            </a:fld>
            <a:endParaRPr lang="es-ES" altLang="en-US"/>
          </a:p>
        </p:txBody>
      </p:sp>
      <p:sp>
        <p:nvSpPr>
          <p:cNvPr id="6" name="Footer Placeholder 4">
            <a:extLst>
              <a:ext uri="{FF2B5EF4-FFF2-40B4-BE49-F238E27FC236}">
                <a16:creationId xmlns:a16="http://schemas.microsoft.com/office/drawing/2014/main" id="{8A50E547-F447-49B4-9C24-CFF364D22DAE}"/>
              </a:ext>
            </a:extLst>
          </p:cNvPr>
          <p:cNvSpPr>
            <a:spLocks noGrp="1"/>
          </p:cNvSpPr>
          <p:nvPr>
            <p:ph type="ftr" sz="quarter" idx="11"/>
          </p:nvPr>
        </p:nvSpPr>
        <p:spPr/>
        <p:txBody>
          <a:bodyPr/>
          <a:lstStyle>
            <a:lvl1pPr>
              <a:defRPr/>
            </a:lvl1pPr>
          </a:lstStyle>
          <a:p>
            <a:pPr>
              <a:defRPr/>
            </a:pPr>
            <a:endParaRPr lang="es-ES" altLang="en-US"/>
          </a:p>
        </p:txBody>
      </p:sp>
      <p:sp>
        <p:nvSpPr>
          <p:cNvPr id="7" name="Slide Number Placeholder 5">
            <a:extLst>
              <a:ext uri="{FF2B5EF4-FFF2-40B4-BE49-F238E27FC236}">
                <a16:creationId xmlns:a16="http://schemas.microsoft.com/office/drawing/2014/main" id="{0C1BABBA-6920-4BF0-A373-FB509002DF53}"/>
              </a:ext>
            </a:extLst>
          </p:cNvPr>
          <p:cNvSpPr>
            <a:spLocks noGrp="1"/>
          </p:cNvSpPr>
          <p:nvPr>
            <p:ph type="sldNum" sz="quarter" idx="12"/>
          </p:nvPr>
        </p:nvSpPr>
        <p:spPr/>
        <p:txBody>
          <a:bodyPr/>
          <a:lstStyle>
            <a:lvl1pPr>
              <a:defRPr/>
            </a:lvl1pPr>
          </a:lstStyle>
          <a:p>
            <a:pPr>
              <a:defRPr/>
            </a:pPr>
            <a:fld id="{65686616-D253-4D14-81CD-C05DD35163EB}" type="slidenum">
              <a:rPr lang="es-ES" altLang="en-US"/>
              <a:pPr>
                <a:defRPr/>
              </a:pPr>
              <a:t>‹Nº›</a:t>
            </a:fld>
            <a:endParaRPr lang="es-ES" altLang="en-US"/>
          </a:p>
        </p:txBody>
      </p:sp>
    </p:spTree>
    <p:extLst>
      <p:ext uri="{BB962C8B-B14F-4D97-AF65-F5344CB8AC3E}">
        <p14:creationId xmlns:p14="http://schemas.microsoft.com/office/powerpoint/2010/main" val="969318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3">
            <a:extLst>
              <a:ext uri="{FF2B5EF4-FFF2-40B4-BE49-F238E27FC236}">
                <a16:creationId xmlns:a16="http://schemas.microsoft.com/office/drawing/2014/main" id="{9FB6C7AD-F281-4C2B-808D-58AF95EF661B}"/>
              </a:ext>
            </a:extLst>
          </p:cNvPr>
          <p:cNvSpPr>
            <a:spLocks noGrp="1"/>
          </p:cNvSpPr>
          <p:nvPr>
            <p:ph type="dt" sz="half" idx="10"/>
          </p:nvPr>
        </p:nvSpPr>
        <p:spPr/>
        <p:txBody>
          <a:bodyPr/>
          <a:lstStyle>
            <a:lvl1pPr>
              <a:defRPr/>
            </a:lvl1pPr>
          </a:lstStyle>
          <a:p>
            <a:pPr>
              <a:defRPr/>
            </a:pPr>
            <a:fld id="{E1D6D155-E23E-4854-8B0D-1625B6C91E4C}" type="datetimeFigureOut">
              <a:rPr lang="es-ES"/>
              <a:pPr>
                <a:defRPr/>
              </a:pPr>
              <a:t>27/08/2024</a:t>
            </a:fld>
            <a:endParaRPr lang="es-ES" altLang="en-US"/>
          </a:p>
        </p:txBody>
      </p:sp>
      <p:sp>
        <p:nvSpPr>
          <p:cNvPr id="6" name="Footer Placeholder 4">
            <a:extLst>
              <a:ext uri="{FF2B5EF4-FFF2-40B4-BE49-F238E27FC236}">
                <a16:creationId xmlns:a16="http://schemas.microsoft.com/office/drawing/2014/main" id="{DEA5998A-4342-4BC0-B710-389F4C7C0A4F}"/>
              </a:ext>
            </a:extLst>
          </p:cNvPr>
          <p:cNvSpPr>
            <a:spLocks noGrp="1"/>
          </p:cNvSpPr>
          <p:nvPr>
            <p:ph type="ftr" sz="quarter" idx="11"/>
          </p:nvPr>
        </p:nvSpPr>
        <p:spPr/>
        <p:txBody>
          <a:bodyPr/>
          <a:lstStyle>
            <a:lvl1pPr>
              <a:defRPr/>
            </a:lvl1pPr>
          </a:lstStyle>
          <a:p>
            <a:pPr>
              <a:defRPr/>
            </a:pPr>
            <a:endParaRPr lang="es-ES" altLang="en-US"/>
          </a:p>
        </p:txBody>
      </p:sp>
      <p:sp>
        <p:nvSpPr>
          <p:cNvPr id="7" name="Slide Number Placeholder 5">
            <a:extLst>
              <a:ext uri="{FF2B5EF4-FFF2-40B4-BE49-F238E27FC236}">
                <a16:creationId xmlns:a16="http://schemas.microsoft.com/office/drawing/2014/main" id="{AF5CF7BC-1D9B-4807-A432-575B9055A0A3}"/>
              </a:ext>
            </a:extLst>
          </p:cNvPr>
          <p:cNvSpPr>
            <a:spLocks noGrp="1"/>
          </p:cNvSpPr>
          <p:nvPr>
            <p:ph type="sldNum" sz="quarter" idx="12"/>
          </p:nvPr>
        </p:nvSpPr>
        <p:spPr/>
        <p:txBody>
          <a:bodyPr/>
          <a:lstStyle>
            <a:lvl1pPr>
              <a:defRPr/>
            </a:lvl1pPr>
          </a:lstStyle>
          <a:p>
            <a:pPr>
              <a:defRPr/>
            </a:pPr>
            <a:fld id="{CBCA26D5-ADCE-467D-A4A9-57B809B24E70}" type="slidenum">
              <a:rPr lang="es-ES" altLang="en-US"/>
              <a:pPr>
                <a:defRPr/>
              </a:pPr>
              <a:t>‹Nº›</a:t>
            </a:fld>
            <a:endParaRPr lang="es-ES" altLang="en-US"/>
          </a:p>
        </p:txBody>
      </p:sp>
    </p:spTree>
    <p:extLst>
      <p:ext uri="{BB962C8B-B14F-4D97-AF65-F5344CB8AC3E}">
        <p14:creationId xmlns:p14="http://schemas.microsoft.com/office/powerpoint/2010/main" val="3561538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3">
            <a:extLst>
              <a:ext uri="{FF2B5EF4-FFF2-40B4-BE49-F238E27FC236}">
                <a16:creationId xmlns:a16="http://schemas.microsoft.com/office/drawing/2014/main" id="{8EF7AD7E-ECE4-4CD3-9AC5-5F44B5A4FEF8}"/>
              </a:ext>
            </a:extLst>
          </p:cNvPr>
          <p:cNvSpPr>
            <a:spLocks noGrp="1"/>
          </p:cNvSpPr>
          <p:nvPr>
            <p:ph type="dt" sz="half" idx="10"/>
          </p:nvPr>
        </p:nvSpPr>
        <p:spPr/>
        <p:txBody>
          <a:bodyPr/>
          <a:lstStyle>
            <a:lvl1pPr>
              <a:defRPr/>
            </a:lvl1pPr>
          </a:lstStyle>
          <a:p>
            <a:pPr>
              <a:defRPr/>
            </a:pPr>
            <a:fld id="{1ED2CC05-BF76-4C0D-9857-C7AE1625FF21}" type="datetimeFigureOut">
              <a:rPr lang="es-ES"/>
              <a:pPr>
                <a:defRPr/>
              </a:pPr>
              <a:t>27/08/2024</a:t>
            </a:fld>
            <a:endParaRPr lang="es-ES" altLang="en-US"/>
          </a:p>
        </p:txBody>
      </p:sp>
      <p:sp>
        <p:nvSpPr>
          <p:cNvPr id="6" name="Footer Placeholder 4">
            <a:extLst>
              <a:ext uri="{FF2B5EF4-FFF2-40B4-BE49-F238E27FC236}">
                <a16:creationId xmlns:a16="http://schemas.microsoft.com/office/drawing/2014/main" id="{81B0C88D-BA67-4505-9CA1-1EA5B84530D0}"/>
              </a:ext>
            </a:extLst>
          </p:cNvPr>
          <p:cNvSpPr>
            <a:spLocks noGrp="1"/>
          </p:cNvSpPr>
          <p:nvPr>
            <p:ph type="ftr" sz="quarter" idx="11"/>
          </p:nvPr>
        </p:nvSpPr>
        <p:spPr/>
        <p:txBody>
          <a:bodyPr/>
          <a:lstStyle>
            <a:lvl1pPr>
              <a:defRPr/>
            </a:lvl1pPr>
          </a:lstStyle>
          <a:p>
            <a:pPr>
              <a:defRPr/>
            </a:pPr>
            <a:endParaRPr lang="es-ES" altLang="en-US"/>
          </a:p>
        </p:txBody>
      </p:sp>
      <p:sp>
        <p:nvSpPr>
          <p:cNvPr id="7" name="Slide Number Placeholder 5">
            <a:extLst>
              <a:ext uri="{FF2B5EF4-FFF2-40B4-BE49-F238E27FC236}">
                <a16:creationId xmlns:a16="http://schemas.microsoft.com/office/drawing/2014/main" id="{896F04C5-C230-46DE-A8A9-CBB00644978C}"/>
              </a:ext>
            </a:extLst>
          </p:cNvPr>
          <p:cNvSpPr>
            <a:spLocks noGrp="1"/>
          </p:cNvSpPr>
          <p:nvPr>
            <p:ph type="sldNum" sz="quarter" idx="12"/>
          </p:nvPr>
        </p:nvSpPr>
        <p:spPr/>
        <p:txBody>
          <a:bodyPr/>
          <a:lstStyle>
            <a:lvl1pPr>
              <a:defRPr/>
            </a:lvl1pPr>
          </a:lstStyle>
          <a:p>
            <a:pPr>
              <a:defRPr/>
            </a:pPr>
            <a:fld id="{D0912E71-4B25-4DCA-93CE-AEC1D98F1D64}" type="slidenum">
              <a:rPr lang="es-ES" altLang="en-US"/>
              <a:pPr>
                <a:defRPr/>
              </a:pPr>
              <a:t>‹Nº›</a:t>
            </a:fld>
            <a:endParaRPr lang="es-ES" altLang="en-US"/>
          </a:p>
        </p:txBody>
      </p:sp>
    </p:spTree>
    <p:extLst>
      <p:ext uri="{BB962C8B-B14F-4D97-AF65-F5344CB8AC3E}">
        <p14:creationId xmlns:p14="http://schemas.microsoft.com/office/powerpoint/2010/main" val="656880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a:extLst>
              <a:ext uri="{FF2B5EF4-FFF2-40B4-BE49-F238E27FC236}">
                <a16:creationId xmlns:a16="http://schemas.microsoft.com/office/drawing/2014/main" id="{BBB0CE99-A374-4A06-95F0-E3CC58ACFA3F}"/>
              </a:ext>
            </a:extLst>
          </p:cNvPr>
          <p:cNvSpPr>
            <a:spLocks noGrp="1"/>
          </p:cNvSpPr>
          <p:nvPr>
            <p:ph type="dt" sz="half" idx="10"/>
          </p:nvPr>
        </p:nvSpPr>
        <p:spPr/>
        <p:txBody>
          <a:bodyPr/>
          <a:lstStyle>
            <a:lvl1pPr>
              <a:defRPr/>
            </a:lvl1pPr>
          </a:lstStyle>
          <a:p>
            <a:pPr>
              <a:defRPr/>
            </a:pPr>
            <a:fld id="{16E068F8-3BDC-43B3-9790-3A94284F95B2}" type="datetimeFigureOut">
              <a:rPr lang="es-ES"/>
              <a:pPr>
                <a:defRPr/>
              </a:pPr>
              <a:t>27/08/2024</a:t>
            </a:fld>
            <a:endParaRPr lang="es-ES" altLang="en-US"/>
          </a:p>
        </p:txBody>
      </p:sp>
      <p:sp>
        <p:nvSpPr>
          <p:cNvPr id="5" name="Footer Placeholder 4">
            <a:extLst>
              <a:ext uri="{FF2B5EF4-FFF2-40B4-BE49-F238E27FC236}">
                <a16:creationId xmlns:a16="http://schemas.microsoft.com/office/drawing/2014/main" id="{AB0B011B-9C72-489C-8F47-73DFBBA243FE}"/>
              </a:ext>
            </a:extLst>
          </p:cNvPr>
          <p:cNvSpPr>
            <a:spLocks noGrp="1"/>
          </p:cNvSpPr>
          <p:nvPr>
            <p:ph type="ftr" sz="quarter" idx="11"/>
          </p:nvPr>
        </p:nvSpPr>
        <p:spPr/>
        <p:txBody>
          <a:bodyPr/>
          <a:lstStyle>
            <a:lvl1pPr>
              <a:defRPr/>
            </a:lvl1pPr>
          </a:lstStyle>
          <a:p>
            <a:pPr>
              <a:defRPr/>
            </a:pPr>
            <a:endParaRPr lang="es-ES" altLang="en-US"/>
          </a:p>
        </p:txBody>
      </p:sp>
      <p:sp>
        <p:nvSpPr>
          <p:cNvPr id="6" name="Slide Number Placeholder 5">
            <a:extLst>
              <a:ext uri="{FF2B5EF4-FFF2-40B4-BE49-F238E27FC236}">
                <a16:creationId xmlns:a16="http://schemas.microsoft.com/office/drawing/2014/main" id="{337FDCC2-1C93-4668-AF69-F73E8AEDDABB}"/>
              </a:ext>
            </a:extLst>
          </p:cNvPr>
          <p:cNvSpPr>
            <a:spLocks noGrp="1"/>
          </p:cNvSpPr>
          <p:nvPr>
            <p:ph type="sldNum" sz="quarter" idx="12"/>
          </p:nvPr>
        </p:nvSpPr>
        <p:spPr/>
        <p:txBody>
          <a:bodyPr/>
          <a:lstStyle>
            <a:lvl1pPr>
              <a:defRPr/>
            </a:lvl1pPr>
          </a:lstStyle>
          <a:p>
            <a:pPr>
              <a:defRPr/>
            </a:pPr>
            <a:fld id="{161D2447-DAF7-41B4-A6BD-0A31A6A7096F}" type="slidenum">
              <a:rPr lang="es-ES" altLang="en-US"/>
              <a:pPr>
                <a:defRPr/>
              </a:pPr>
              <a:t>‹Nº›</a:t>
            </a:fld>
            <a:endParaRPr lang="es-ES" altLang="en-US"/>
          </a:p>
        </p:txBody>
      </p:sp>
    </p:spTree>
    <p:extLst>
      <p:ext uri="{BB962C8B-B14F-4D97-AF65-F5344CB8AC3E}">
        <p14:creationId xmlns:p14="http://schemas.microsoft.com/office/powerpoint/2010/main" val="168653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4B7CCEDB-DBB3-4244-B97B-9E570AB92923}"/>
              </a:ext>
            </a:extLst>
          </p:cNvPr>
          <p:cNvSpPr txBox="1"/>
          <p:nvPr/>
        </p:nvSpPr>
        <p:spPr>
          <a:xfrm>
            <a:off x="899585" y="971550"/>
            <a:ext cx="800100"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sz="12200" dirty="0"/>
              <a:t>“</a:t>
            </a:r>
          </a:p>
        </p:txBody>
      </p:sp>
      <p:sp>
        <p:nvSpPr>
          <p:cNvPr id="6" name="TextBox 14">
            <a:extLst>
              <a:ext uri="{FF2B5EF4-FFF2-40B4-BE49-F238E27FC236}">
                <a16:creationId xmlns:a16="http://schemas.microsoft.com/office/drawing/2014/main" id="{0344EAF4-83A3-4CFF-ABE5-C395862F4705}"/>
              </a:ext>
            </a:extLst>
          </p:cNvPr>
          <p:cNvSpPr txBox="1"/>
          <p:nvPr/>
        </p:nvSpPr>
        <p:spPr>
          <a:xfrm>
            <a:off x="9332384" y="2613025"/>
            <a:ext cx="802216"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sz="12200" dirty="0"/>
              <a:t>”</a:t>
            </a:r>
          </a:p>
        </p:txBody>
      </p:sp>
      <p:sp>
        <p:nvSpPr>
          <p:cNvPr id="2" name="Title 1"/>
          <p:cNvSpPr>
            <a:spLocks noGrp="1"/>
          </p:cNvSpPr>
          <p:nvPr>
            <p:ph type="title"/>
          </p:nvPr>
        </p:nvSpPr>
        <p:spPr>
          <a:xfrm>
            <a:off x="1575213" y="1447800"/>
            <a:ext cx="8001399"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904" y="3771174"/>
            <a:ext cx="7281545"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7" name="Date Placeholder 3">
            <a:extLst>
              <a:ext uri="{FF2B5EF4-FFF2-40B4-BE49-F238E27FC236}">
                <a16:creationId xmlns:a16="http://schemas.microsoft.com/office/drawing/2014/main" id="{24BB2E2E-BBC7-45FF-922D-326D7BC023CC}"/>
              </a:ext>
            </a:extLst>
          </p:cNvPr>
          <p:cNvSpPr>
            <a:spLocks noGrp="1"/>
          </p:cNvSpPr>
          <p:nvPr>
            <p:ph type="dt" sz="half" idx="15"/>
          </p:nvPr>
        </p:nvSpPr>
        <p:spPr/>
        <p:txBody>
          <a:bodyPr/>
          <a:lstStyle>
            <a:lvl1pPr>
              <a:defRPr/>
            </a:lvl1pPr>
          </a:lstStyle>
          <a:p>
            <a:pPr>
              <a:defRPr/>
            </a:pPr>
            <a:fld id="{4626992B-DD02-4DA2-9E89-F161916802B5}" type="datetimeFigureOut">
              <a:rPr lang="es-ES"/>
              <a:pPr>
                <a:defRPr/>
              </a:pPr>
              <a:t>27/08/2024</a:t>
            </a:fld>
            <a:endParaRPr lang="es-ES" altLang="en-US"/>
          </a:p>
        </p:txBody>
      </p:sp>
      <p:sp>
        <p:nvSpPr>
          <p:cNvPr id="8" name="Footer Placeholder 4">
            <a:extLst>
              <a:ext uri="{FF2B5EF4-FFF2-40B4-BE49-F238E27FC236}">
                <a16:creationId xmlns:a16="http://schemas.microsoft.com/office/drawing/2014/main" id="{9FF5C70B-0B65-4588-A740-0D056CA4F91A}"/>
              </a:ext>
            </a:extLst>
          </p:cNvPr>
          <p:cNvSpPr>
            <a:spLocks noGrp="1"/>
          </p:cNvSpPr>
          <p:nvPr>
            <p:ph type="ftr" sz="quarter" idx="16"/>
          </p:nvPr>
        </p:nvSpPr>
        <p:spPr/>
        <p:txBody>
          <a:bodyPr/>
          <a:lstStyle>
            <a:lvl1pPr>
              <a:defRPr/>
            </a:lvl1pPr>
          </a:lstStyle>
          <a:p>
            <a:pPr>
              <a:defRPr/>
            </a:pPr>
            <a:endParaRPr lang="es-ES" altLang="en-US"/>
          </a:p>
        </p:txBody>
      </p:sp>
      <p:sp>
        <p:nvSpPr>
          <p:cNvPr id="9" name="Slide Number Placeholder 5">
            <a:extLst>
              <a:ext uri="{FF2B5EF4-FFF2-40B4-BE49-F238E27FC236}">
                <a16:creationId xmlns:a16="http://schemas.microsoft.com/office/drawing/2014/main" id="{4A567A47-01E9-4A13-A0A7-FA47088ECCC3}"/>
              </a:ext>
            </a:extLst>
          </p:cNvPr>
          <p:cNvSpPr>
            <a:spLocks noGrp="1"/>
          </p:cNvSpPr>
          <p:nvPr>
            <p:ph type="sldNum" sz="quarter" idx="17"/>
          </p:nvPr>
        </p:nvSpPr>
        <p:spPr/>
        <p:txBody>
          <a:bodyPr/>
          <a:lstStyle>
            <a:lvl1pPr>
              <a:defRPr/>
            </a:lvl1pPr>
          </a:lstStyle>
          <a:p>
            <a:pPr>
              <a:defRPr/>
            </a:pPr>
            <a:fld id="{5C715F78-CDBA-47D6-BA69-ECA08886FD59}" type="slidenum">
              <a:rPr lang="es-ES" altLang="en-US"/>
              <a:pPr>
                <a:defRPr/>
              </a:pPr>
              <a:t>‹Nº›</a:t>
            </a:fld>
            <a:endParaRPr lang="es-ES" altLang="en-US"/>
          </a:p>
        </p:txBody>
      </p:sp>
    </p:spTree>
    <p:extLst>
      <p:ext uri="{BB962C8B-B14F-4D97-AF65-F5344CB8AC3E}">
        <p14:creationId xmlns:p14="http://schemas.microsoft.com/office/powerpoint/2010/main" val="112672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5255" y="3124201"/>
            <a:ext cx="88279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5256" y="4777381"/>
            <a:ext cx="8827957"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a:extLst>
              <a:ext uri="{FF2B5EF4-FFF2-40B4-BE49-F238E27FC236}">
                <a16:creationId xmlns:a16="http://schemas.microsoft.com/office/drawing/2014/main" id="{06883EFF-05E3-4244-85A2-7582CD004AFC}"/>
              </a:ext>
            </a:extLst>
          </p:cNvPr>
          <p:cNvSpPr>
            <a:spLocks noGrp="1"/>
          </p:cNvSpPr>
          <p:nvPr>
            <p:ph type="dt" sz="half" idx="10"/>
          </p:nvPr>
        </p:nvSpPr>
        <p:spPr/>
        <p:txBody>
          <a:bodyPr/>
          <a:lstStyle>
            <a:lvl1pPr>
              <a:defRPr/>
            </a:lvl1pPr>
          </a:lstStyle>
          <a:p>
            <a:pPr>
              <a:defRPr/>
            </a:pPr>
            <a:fld id="{BBF0B279-1568-44C9-8704-B2F187ED3A94}" type="datetimeFigureOut">
              <a:rPr lang="es-ES"/>
              <a:pPr>
                <a:defRPr/>
              </a:pPr>
              <a:t>27/08/2024</a:t>
            </a:fld>
            <a:endParaRPr lang="es-ES" altLang="en-US"/>
          </a:p>
        </p:txBody>
      </p:sp>
      <p:sp>
        <p:nvSpPr>
          <p:cNvPr id="5" name="Footer Placeholder 4">
            <a:extLst>
              <a:ext uri="{FF2B5EF4-FFF2-40B4-BE49-F238E27FC236}">
                <a16:creationId xmlns:a16="http://schemas.microsoft.com/office/drawing/2014/main" id="{69075E13-4C06-4213-8050-8C0F41AA2A05}"/>
              </a:ext>
            </a:extLst>
          </p:cNvPr>
          <p:cNvSpPr>
            <a:spLocks noGrp="1"/>
          </p:cNvSpPr>
          <p:nvPr>
            <p:ph type="ftr" sz="quarter" idx="11"/>
          </p:nvPr>
        </p:nvSpPr>
        <p:spPr/>
        <p:txBody>
          <a:bodyPr/>
          <a:lstStyle>
            <a:lvl1pPr>
              <a:defRPr/>
            </a:lvl1pPr>
          </a:lstStyle>
          <a:p>
            <a:pPr>
              <a:defRPr/>
            </a:pPr>
            <a:endParaRPr lang="es-ES" altLang="en-US"/>
          </a:p>
        </p:txBody>
      </p:sp>
      <p:sp>
        <p:nvSpPr>
          <p:cNvPr id="6" name="Slide Number Placeholder 5">
            <a:extLst>
              <a:ext uri="{FF2B5EF4-FFF2-40B4-BE49-F238E27FC236}">
                <a16:creationId xmlns:a16="http://schemas.microsoft.com/office/drawing/2014/main" id="{610C1F23-0E2C-4CC9-BF3E-C9A719962373}"/>
              </a:ext>
            </a:extLst>
          </p:cNvPr>
          <p:cNvSpPr>
            <a:spLocks noGrp="1"/>
          </p:cNvSpPr>
          <p:nvPr>
            <p:ph type="sldNum" sz="quarter" idx="12"/>
          </p:nvPr>
        </p:nvSpPr>
        <p:spPr/>
        <p:txBody>
          <a:bodyPr/>
          <a:lstStyle>
            <a:lvl1pPr>
              <a:defRPr/>
            </a:lvl1pPr>
          </a:lstStyle>
          <a:p>
            <a:pPr>
              <a:defRPr/>
            </a:pPr>
            <a:fld id="{B26D7CD8-4C0E-4B97-BD01-A52BCD9F43F7}" type="slidenum">
              <a:rPr lang="es-ES" altLang="en-US"/>
              <a:pPr>
                <a:defRPr/>
              </a:pPr>
              <a:t>‹Nº›</a:t>
            </a:fld>
            <a:endParaRPr lang="es-ES" altLang="en-US"/>
          </a:p>
        </p:txBody>
      </p:sp>
    </p:spTree>
    <p:extLst>
      <p:ext uri="{BB962C8B-B14F-4D97-AF65-F5344CB8AC3E}">
        <p14:creationId xmlns:p14="http://schemas.microsoft.com/office/powerpoint/2010/main" val="2485612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cxnSp>
        <p:nvCxnSpPr>
          <p:cNvPr id="9" name="Straight Connector 16">
            <a:extLst>
              <a:ext uri="{FF2B5EF4-FFF2-40B4-BE49-F238E27FC236}">
                <a16:creationId xmlns:a16="http://schemas.microsoft.com/office/drawing/2014/main" id="{52E3E9A4-A09B-493A-B5B6-96EE3DF1B9B1}"/>
              </a:ext>
            </a:extLst>
          </p:cNvPr>
          <p:cNvCxnSpPr/>
          <p:nvPr/>
        </p:nvCxnSpPr>
        <p:spPr>
          <a:xfrm>
            <a:off x="372745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a:extLst>
              <a:ext uri="{FF2B5EF4-FFF2-40B4-BE49-F238E27FC236}">
                <a16:creationId xmlns:a16="http://schemas.microsoft.com/office/drawing/2014/main" id="{FD979C86-2287-429A-B76A-55DA0E59A9AB}"/>
              </a:ext>
            </a:extLst>
          </p:cNvPr>
          <p:cNvCxnSpPr/>
          <p:nvPr/>
        </p:nvCxnSpPr>
        <p:spPr>
          <a:xfrm>
            <a:off x="6963833" y="2133601"/>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Text Placeholder 3"/>
          <p:cNvSpPr>
            <a:spLocks noGrp="1"/>
          </p:cNvSpPr>
          <p:nvPr>
            <p:ph type="body" sz="half" idx="15"/>
          </p:nvPr>
        </p:nvSpPr>
        <p:spPr>
          <a:xfrm>
            <a:off x="652633" y="2667000"/>
            <a:ext cx="2928112"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Text Placeholder 3"/>
          <p:cNvSpPr>
            <a:spLocks noGrp="1"/>
          </p:cNvSpPr>
          <p:nvPr>
            <p:ph type="body" sz="half" idx="16"/>
          </p:nvPr>
        </p:nvSpPr>
        <p:spPr>
          <a:xfrm>
            <a:off x="3874116" y="2667000"/>
            <a:ext cx="294756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Text Placeholder 3"/>
          <p:cNvSpPr>
            <a:spLocks noGrp="1"/>
          </p:cNvSpPr>
          <p:nvPr>
            <p:ph type="body" sz="half" idx="17"/>
          </p:nvPr>
        </p:nvSpPr>
        <p:spPr>
          <a:xfrm>
            <a:off x="7126556" y="2667000"/>
            <a:ext cx="2932877"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Date Placeholder 3">
            <a:extLst>
              <a:ext uri="{FF2B5EF4-FFF2-40B4-BE49-F238E27FC236}">
                <a16:creationId xmlns:a16="http://schemas.microsoft.com/office/drawing/2014/main" id="{A306F3DB-FDF1-46B2-97D5-61E36CD2B96B}"/>
              </a:ext>
            </a:extLst>
          </p:cNvPr>
          <p:cNvSpPr>
            <a:spLocks noGrp="1"/>
          </p:cNvSpPr>
          <p:nvPr>
            <p:ph type="dt" sz="half" idx="18"/>
          </p:nvPr>
        </p:nvSpPr>
        <p:spPr/>
        <p:txBody>
          <a:bodyPr/>
          <a:lstStyle>
            <a:lvl1pPr>
              <a:defRPr/>
            </a:lvl1pPr>
          </a:lstStyle>
          <a:p>
            <a:pPr>
              <a:defRPr/>
            </a:pPr>
            <a:fld id="{9E1E6C39-DAEC-42B4-9AE7-BD3720475EEF}" type="datetimeFigureOut">
              <a:rPr lang="es-ES"/>
              <a:pPr>
                <a:defRPr/>
              </a:pPr>
              <a:t>27/08/2024</a:t>
            </a:fld>
            <a:endParaRPr lang="es-ES" altLang="en-US"/>
          </a:p>
        </p:txBody>
      </p:sp>
      <p:sp>
        <p:nvSpPr>
          <p:cNvPr id="12" name="Footer Placeholder 4">
            <a:extLst>
              <a:ext uri="{FF2B5EF4-FFF2-40B4-BE49-F238E27FC236}">
                <a16:creationId xmlns:a16="http://schemas.microsoft.com/office/drawing/2014/main" id="{03879487-61D4-46D6-843E-531126DAE2F2}"/>
              </a:ext>
            </a:extLst>
          </p:cNvPr>
          <p:cNvSpPr>
            <a:spLocks noGrp="1"/>
          </p:cNvSpPr>
          <p:nvPr>
            <p:ph type="ftr" sz="quarter" idx="19"/>
          </p:nvPr>
        </p:nvSpPr>
        <p:spPr/>
        <p:txBody>
          <a:bodyPr/>
          <a:lstStyle>
            <a:lvl1pPr>
              <a:defRPr/>
            </a:lvl1pPr>
          </a:lstStyle>
          <a:p>
            <a:pPr>
              <a:defRPr/>
            </a:pPr>
            <a:endParaRPr lang="es-ES" altLang="en-US"/>
          </a:p>
        </p:txBody>
      </p:sp>
      <p:sp>
        <p:nvSpPr>
          <p:cNvPr id="13" name="Slide Number Placeholder 5">
            <a:extLst>
              <a:ext uri="{FF2B5EF4-FFF2-40B4-BE49-F238E27FC236}">
                <a16:creationId xmlns:a16="http://schemas.microsoft.com/office/drawing/2014/main" id="{39CC4CC5-9DEE-4AEE-9AA9-EEDFEA371F60}"/>
              </a:ext>
            </a:extLst>
          </p:cNvPr>
          <p:cNvSpPr>
            <a:spLocks noGrp="1"/>
          </p:cNvSpPr>
          <p:nvPr>
            <p:ph type="sldNum" sz="quarter" idx="20"/>
          </p:nvPr>
        </p:nvSpPr>
        <p:spPr/>
        <p:txBody>
          <a:bodyPr/>
          <a:lstStyle>
            <a:lvl1pPr>
              <a:defRPr/>
            </a:lvl1pPr>
          </a:lstStyle>
          <a:p>
            <a:pPr>
              <a:defRPr/>
            </a:pPr>
            <a:fld id="{0B06B73B-FD4E-47BE-84D8-E2A24623896A}" type="slidenum">
              <a:rPr lang="es-ES" altLang="en-US"/>
              <a:pPr>
                <a:defRPr/>
              </a:pPr>
              <a:t>‹Nº›</a:t>
            </a:fld>
            <a:endParaRPr lang="es-ES" altLang="en-US"/>
          </a:p>
        </p:txBody>
      </p:sp>
    </p:spTree>
    <p:extLst>
      <p:ext uri="{BB962C8B-B14F-4D97-AF65-F5344CB8AC3E}">
        <p14:creationId xmlns:p14="http://schemas.microsoft.com/office/powerpoint/2010/main" val="2383164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cxnSp>
        <p:nvCxnSpPr>
          <p:cNvPr id="12" name="Straight Connector 18">
            <a:extLst>
              <a:ext uri="{FF2B5EF4-FFF2-40B4-BE49-F238E27FC236}">
                <a16:creationId xmlns:a16="http://schemas.microsoft.com/office/drawing/2014/main" id="{E68C7B94-1721-4B60-87F1-75A5BBE3235B}"/>
              </a:ext>
            </a:extLst>
          </p:cNvPr>
          <p:cNvCxnSpPr/>
          <p:nvPr/>
        </p:nvCxnSpPr>
        <p:spPr>
          <a:xfrm>
            <a:off x="372745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a:extLst>
              <a:ext uri="{FF2B5EF4-FFF2-40B4-BE49-F238E27FC236}">
                <a16:creationId xmlns:a16="http://schemas.microsoft.com/office/drawing/2014/main" id="{C4715E75-60C4-4C33-8D52-AA271080B5B3}"/>
              </a:ext>
            </a:extLst>
          </p:cNvPr>
          <p:cNvCxnSpPr/>
          <p:nvPr/>
        </p:nvCxnSpPr>
        <p:spPr>
          <a:xfrm>
            <a:off x="6963833" y="2133601"/>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2" name="Text Placeholder 3"/>
          <p:cNvSpPr>
            <a:spLocks noGrp="1"/>
          </p:cNvSpPr>
          <p:nvPr>
            <p:ph type="body" sz="half" idx="18"/>
          </p:nvPr>
        </p:nvSpPr>
        <p:spPr>
          <a:xfrm>
            <a:off x="652633" y="4827213"/>
            <a:ext cx="294081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3" name="Text Placeholder 3"/>
          <p:cNvSpPr>
            <a:spLocks noGrp="1"/>
          </p:cNvSpPr>
          <p:nvPr>
            <p:ph type="body" sz="half" idx="19"/>
          </p:nvPr>
        </p:nvSpPr>
        <p:spPr>
          <a:xfrm>
            <a:off x="3889035" y="4827212"/>
            <a:ext cx="29351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4" name="Text Placeholder 3"/>
          <p:cNvSpPr>
            <a:spLocks noGrp="1"/>
          </p:cNvSpPr>
          <p:nvPr>
            <p:ph type="body" sz="half" idx="20"/>
          </p:nvPr>
        </p:nvSpPr>
        <p:spPr>
          <a:xfrm>
            <a:off x="7126433" y="4827210"/>
            <a:ext cx="293676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5" name="Date Placeholder 3">
            <a:extLst>
              <a:ext uri="{FF2B5EF4-FFF2-40B4-BE49-F238E27FC236}">
                <a16:creationId xmlns:a16="http://schemas.microsoft.com/office/drawing/2014/main" id="{10D94009-7D04-4727-970D-4C517009C818}"/>
              </a:ext>
            </a:extLst>
          </p:cNvPr>
          <p:cNvSpPr>
            <a:spLocks noGrp="1"/>
          </p:cNvSpPr>
          <p:nvPr>
            <p:ph type="dt" sz="half" idx="23"/>
          </p:nvPr>
        </p:nvSpPr>
        <p:spPr/>
        <p:txBody>
          <a:bodyPr/>
          <a:lstStyle>
            <a:lvl1pPr>
              <a:defRPr/>
            </a:lvl1pPr>
          </a:lstStyle>
          <a:p>
            <a:pPr>
              <a:defRPr/>
            </a:pPr>
            <a:fld id="{230DFC8E-BD1B-499E-A2A1-19C27B8F15B6}" type="datetimeFigureOut">
              <a:rPr lang="es-ES"/>
              <a:pPr>
                <a:defRPr/>
              </a:pPr>
              <a:t>27/08/2024</a:t>
            </a:fld>
            <a:endParaRPr lang="es-ES" altLang="en-US"/>
          </a:p>
        </p:txBody>
      </p:sp>
      <p:sp>
        <p:nvSpPr>
          <p:cNvPr id="16" name="Footer Placeholder 4">
            <a:extLst>
              <a:ext uri="{FF2B5EF4-FFF2-40B4-BE49-F238E27FC236}">
                <a16:creationId xmlns:a16="http://schemas.microsoft.com/office/drawing/2014/main" id="{8B41BD7E-BE25-4884-B35D-360F1946EA6C}"/>
              </a:ext>
            </a:extLst>
          </p:cNvPr>
          <p:cNvSpPr>
            <a:spLocks noGrp="1"/>
          </p:cNvSpPr>
          <p:nvPr>
            <p:ph type="ftr" sz="quarter" idx="24"/>
          </p:nvPr>
        </p:nvSpPr>
        <p:spPr/>
        <p:txBody>
          <a:bodyPr/>
          <a:lstStyle>
            <a:lvl1pPr>
              <a:defRPr/>
            </a:lvl1pPr>
          </a:lstStyle>
          <a:p>
            <a:pPr>
              <a:defRPr/>
            </a:pPr>
            <a:endParaRPr lang="es-ES" altLang="en-US"/>
          </a:p>
        </p:txBody>
      </p:sp>
      <p:sp>
        <p:nvSpPr>
          <p:cNvPr id="17" name="Slide Number Placeholder 5">
            <a:extLst>
              <a:ext uri="{FF2B5EF4-FFF2-40B4-BE49-F238E27FC236}">
                <a16:creationId xmlns:a16="http://schemas.microsoft.com/office/drawing/2014/main" id="{678231F3-B372-447B-B5FB-3C701A0C15F1}"/>
              </a:ext>
            </a:extLst>
          </p:cNvPr>
          <p:cNvSpPr>
            <a:spLocks noGrp="1"/>
          </p:cNvSpPr>
          <p:nvPr>
            <p:ph type="sldNum" sz="quarter" idx="25"/>
          </p:nvPr>
        </p:nvSpPr>
        <p:spPr/>
        <p:txBody>
          <a:bodyPr/>
          <a:lstStyle>
            <a:lvl1pPr>
              <a:defRPr/>
            </a:lvl1pPr>
          </a:lstStyle>
          <a:p>
            <a:pPr>
              <a:defRPr/>
            </a:pPr>
            <a:fld id="{CA03C281-6B80-480C-B9E3-8172112A93B2}" type="slidenum">
              <a:rPr lang="es-ES" altLang="en-US"/>
              <a:pPr>
                <a:defRPr/>
              </a:pPr>
              <a:t>‹Nº›</a:t>
            </a:fld>
            <a:endParaRPr lang="es-ES" altLang="en-US"/>
          </a:p>
        </p:txBody>
      </p:sp>
    </p:spTree>
    <p:extLst>
      <p:ext uri="{BB962C8B-B14F-4D97-AF65-F5344CB8AC3E}">
        <p14:creationId xmlns:p14="http://schemas.microsoft.com/office/powerpoint/2010/main" val="2492812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3295FE02-D50A-445E-A98F-94378424F408}"/>
              </a:ext>
            </a:extLst>
          </p:cNvPr>
          <p:cNvSpPr>
            <a:spLocks noGrp="1"/>
          </p:cNvSpPr>
          <p:nvPr>
            <p:ph type="dt" sz="half" idx="10"/>
          </p:nvPr>
        </p:nvSpPr>
        <p:spPr/>
        <p:txBody>
          <a:bodyPr/>
          <a:lstStyle>
            <a:lvl1pPr>
              <a:defRPr/>
            </a:lvl1pPr>
          </a:lstStyle>
          <a:p>
            <a:pPr>
              <a:defRPr/>
            </a:pPr>
            <a:fld id="{67AEF08D-0A13-40B5-8E50-54060D431268}" type="datetimeFigureOut">
              <a:rPr lang="es-ES"/>
              <a:pPr>
                <a:defRPr/>
              </a:pPr>
              <a:t>27/08/2024</a:t>
            </a:fld>
            <a:endParaRPr lang="es-ES" altLang="en-US"/>
          </a:p>
        </p:txBody>
      </p:sp>
      <p:sp>
        <p:nvSpPr>
          <p:cNvPr id="5" name="Footer Placeholder 4">
            <a:extLst>
              <a:ext uri="{FF2B5EF4-FFF2-40B4-BE49-F238E27FC236}">
                <a16:creationId xmlns:a16="http://schemas.microsoft.com/office/drawing/2014/main" id="{8E63D05E-7A36-40B6-B6D9-70D59F3CB178}"/>
              </a:ext>
            </a:extLst>
          </p:cNvPr>
          <p:cNvSpPr>
            <a:spLocks noGrp="1"/>
          </p:cNvSpPr>
          <p:nvPr>
            <p:ph type="ftr" sz="quarter" idx="11"/>
          </p:nvPr>
        </p:nvSpPr>
        <p:spPr/>
        <p:txBody>
          <a:bodyPr/>
          <a:lstStyle>
            <a:lvl1pPr>
              <a:defRPr/>
            </a:lvl1pPr>
          </a:lstStyle>
          <a:p>
            <a:pPr>
              <a:defRPr/>
            </a:pPr>
            <a:endParaRPr lang="es-ES" altLang="en-US"/>
          </a:p>
        </p:txBody>
      </p:sp>
      <p:sp>
        <p:nvSpPr>
          <p:cNvPr id="6" name="Slide Number Placeholder 5">
            <a:extLst>
              <a:ext uri="{FF2B5EF4-FFF2-40B4-BE49-F238E27FC236}">
                <a16:creationId xmlns:a16="http://schemas.microsoft.com/office/drawing/2014/main" id="{33406588-B5CA-4354-A58E-53748AB7A539}"/>
              </a:ext>
            </a:extLst>
          </p:cNvPr>
          <p:cNvSpPr>
            <a:spLocks noGrp="1"/>
          </p:cNvSpPr>
          <p:nvPr>
            <p:ph type="sldNum" sz="quarter" idx="12"/>
          </p:nvPr>
        </p:nvSpPr>
        <p:spPr/>
        <p:txBody>
          <a:bodyPr/>
          <a:lstStyle>
            <a:lvl1pPr>
              <a:defRPr/>
            </a:lvl1pPr>
          </a:lstStyle>
          <a:p>
            <a:pPr>
              <a:defRPr/>
            </a:pPr>
            <a:fld id="{8D2FFE40-DBE2-481D-8313-17C16D7ED22D}" type="slidenum">
              <a:rPr lang="es-ES" altLang="en-US"/>
              <a:pPr>
                <a:defRPr/>
              </a:pPr>
              <a:t>‹Nº›</a:t>
            </a:fld>
            <a:endParaRPr lang="es-ES" altLang="en-US"/>
          </a:p>
        </p:txBody>
      </p:sp>
    </p:spTree>
    <p:extLst>
      <p:ext uri="{BB962C8B-B14F-4D97-AF65-F5344CB8AC3E}">
        <p14:creationId xmlns:p14="http://schemas.microsoft.com/office/powerpoint/2010/main" val="2198954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2FF94015-02E5-43CF-9A7A-BD2F4AE667A2}"/>
              </a:ext>
            </a:extLst>
          </p:cNvPr>
          <p:cNvSpPr>
            <a:spLocks noGrp="1"/>
          </p:cNvSpPr>
          <p:nvPr>
            <p:ph type="dt" sz="half" idx="10"/>
          </p:nvPr>
        </p:nvSpPr>
        <p:spPr/>
        <p:txBody>
          <a:bodyPr/>
          <a:lstStyle>
            <a:lvl1pPr>
              <a:defRPr/>
            </a:lvl1pPr>
          </a:lstStyle>
          <a:p>
            <a:pPr>
              <a:defRPr/>
            </a:pPr>
            <a:fld id="{D707EBF5-BBC8-451A-90CE-F02D890BDF17}" type="datetimeFigureOut">
              <a:rPr lang="es-ES"/>
              <a:pPr>
                <a:defRPr/>
              </a:pPr>
              <a:t>27/08/2024</a:t>
            </a:fld>
            <a:endParaRPr lang="es-ES" altLang="en-US"/>
          </a:p>
        </p:txBody>
      </p:sp>
      <p:sp>
        <p:nvSpPr>
          <p:cNvPr id="5" name="Footer Placeholder 4">
            <a:extLst>
              <a:ext uri="{FF2B5EF4-FFF2-40B4-BE49-F238E27FC236}">
                <a16:creationId xmlns:a16="http://schemas.microsoft.com/office/drawing/2014/main" id="{2D7FBFBA-D143-48FB-94DE-2C1DD53E6BE6}"/>
              </a:ext>
            </a:extLst>
          </p:cNvPr>
          <p:cNvSpPr>
            <a:spLocks noGrp="1"/>
          </p:cNvSpPr>
          <p:nvPr>
            <p:ph type="ftr" sz="quarter" idx="11"/>
          </p:nvPr>
        </p:nvSpPr>
        <p:spPr/>
        <p:txBody>
          <a:bodyPr/>
          <a:lstStyle>
            <a:lvl1pPr>
              <a:defRPr/>
            </a:lvl1pPr>
          </a:lstStyle>
          <a:p>
            <a:pPr>
              <a:defRPr/>
            </a:pPr>
            <a:endParaRPr lang="es-ES" altLang="en-US"/>
          </a:p>
        </p:txBody>
      </p:sp>
      <p:sp>
        <p:nvSpPr>
          <p:cNvPr id="6" name="Slide Number Placeholder 5">
            <a:extLst>
              <a:ext uri="{FF2B5EF4-FFF2-40B4-BE49-F238E27FC236}">
                <a16:creationId xmlns:a16="http://schemas.microsoft.com/office/drawing/2014/main" id="{863C910B-B14E-49FD-B9EB-94B5641C5D64}"/>
              </a:ext>
            </a:extLst>
          </p:cNvPr>
          <p:cNvSpPr>
            <a:spLocks noGrp="1"/>
          </p:cNvSpPr>
          <p:nvPr>
            <p:ph type="sldNum" sz="quarter" idx="12"/>
          </p:nvPr>
        </p:nvSpPr>
        <p:spPr/>
        <p:txBody>
          <a:bodyPr/>
          <a:lstStyle>
            <a:lvl1pPr>
              <a:defRPr/>
            </a:lvl1pPr>
          </a:lstStyle>
          <a:p>
            <a:pPr>
              <a:defRPr/>
            </a:pPr>
            <a:fld id="{8DB07EA3-9843-47E8-A104-D5657B921C7A}" type="slidenum">
              <a:rPr lang="es-ES" altLang="en-US"/>
              <a:pPr>
                <a:defRPr/>
              </a:pPr>
              <a:t>‹Nº›</a:t>
            </a:fld>
            <a:endParaRPr lang="es-ES" altLang="en-US"/>
          </a:p>
        </p:txBody>
      </p:sp>
    </p:spTree>
    <p:extLst>
      <p:ext uri="{BB962C8B-B14F-4D97-AF65-F5344CB8AC3E}">
        <p14:creationId xmlns:p14="http://schemas.microsoft.com/office/powerpoint/2010/main" val="215051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8/27/2024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8/27/2024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8/27/2024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8/27/2024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EE10EC6-DB4B-4FB5-810F-1020867464A9}"/>
              </a:ext>
            </a:extLst>
          </p:cNvPr>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8EA3930A-AEF2-49F5-B16E-82897C3AE748}"/>
              </a:ext>
            </a:extLst>
          </p:cNvPr>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D609840A-61B3-4D61-B640-C4050E81CBA2}"/>
              </a:ext>
            </a:extLst>
          </p:cNvPr>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66C80FFE-E5A2-4832-83F0-FBF82A12BC4A}"/>
              </a:ext>
            </a:extLst>
          </p:cNvPr>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1DE664E9-7A47-443E-B55B-3455D537F1BB}"/>
              </a:ext>
            </a:extLst>
          </p:cNvPr>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5ADCCF37-95D4-4430-B157-A336E65E47FA}"/>
              </a:ext>
            </a:extLst>
          </p:cNvPr>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a:extLst>
              <a:ext uri="{FF2B5EF4-FFF2-40B4-BE49-F238E27FC236}">
                <a16:creationId xmlns:a16="http://schemas.microsoft.com/office/drawing/2014/main" id="{D193CF1A-A250-47DE-88D4-E594B662D9F1}"/>
              </a:ext>
            </a:extLst>
          </p:cNvPr>
          <p:cNvSpPr>
            <a:spLocks noGrp="1" noChangeArrowheads="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título del patrón</a:t>
            </a:r>
            <a:endParaRPr lang="en-US" altLang="es-AR"/>
          </a:p>
        </p:txBody>
      </p:sp>
      <p:sp>
        <p:nvSpPr>
          <p:cNvPr id="1043" name="Text Placeholder 2">
            <a:extLst>
              <a:ext uri="{FF2B5EF4-FFF2-40B4-BE49-F238E27FC236}">
                <a16:creationId xmlns:a16="http://schemas.microsoft.com/office/drawing/2014/main" id="{215C7185-99C5-4362-B3EF-BE5072A78C33}"/>
              </a:ext>
            </a:extLst>
          </p:cNvPr>
          <p:cNvSpPr>
            <a:spLocks noGrp="1" noChangeArrowheads="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Editar los estilos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endParaRPr lang="en-US" altLang="es-AR"/>
          </a:p>
        </p:txBody>
      </p:sp>
      <p:sp>
        <p:nvSpPr>
          <p:cNvPr id="4" name="Date Placeholder 3">
            <a:extLst>
              <a:ext uri="{FF2B5EF4-FFF2-40B4-BE49-F238E27FC236}">
                <a16:creationId xmlns:a16="http://schemas.microsoft.com/office/drawing/2014/main" id="{CFE06781-5DC1-4E4D-8FD4-E03D9D772467}"/>
              </a:ext>
            </a:extLst>
          </p:cNvPr>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fld id="{8B57B6BB-9B83-44CE-AF15-1EA260446B80}" type="datetimeFigureOut">
              <a:rPr lang="es-ES"/>
              <a:pPr>
                <a:defRPr/>
              </a:pPr>
              <a:t>27/08/2024</a:t>
            </a:fld>
            <a:endParaRPr lang="es-ES" altLang="en-US"/>
          </a:p>
        </p:txBody>
      </p:sp>
      <p:sp>
        <p:nvSpPr>
          <p:cNvPr id="5" name="Footer Placeholder 4">
            <a:extLst>
              <a:ext uri="{FF2B5EF4-FFF2-40B4-BE49-F238E27FC236}">
                <a16:creationId xmlns:a16="http://schemas.microsoft.com/office/drawing/2014/main" id="{95DF9D54-3481-46D1-BFCE-214CB76F86DD}"/>
              </a:ext>
            </a:extLst>
          </p:cNvPr>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s-ES" altLang="en-US"/>
          </a:p>
        </p:txBody>
      </p:sp>
      <p:sp>
        <p:nvSpPr>
          <p:cNvPr id="6" name="Slide Number Placeholder 5">
            <a:extLst>
              <a:ext uri="{FF2B5EF4-FFF2-40B4-BE49-F238E27FC236}">
                <a16:creationId xmlns:a16="http://schemas.microsoft.com/office/drawing/2014/main" id="{B3C6E947-5C2B-46D6-B3AC-D322D6095D9F}"/>
              </a:ext>
            </a:extLst>
          </p:cNvPr>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eaLnBrk="1" fontAlgn="auto" hangingPunct="1">
              <a:spcBef>
                <a:spcPts val="0"/>
              </a:spcBef>
              <a:spcAft>
                <a:spcPts val="0"/>
              </a:spcAft>
              <a:defRPr sz="2801" b="0" i="0">
                <a:solidFill>
                  <a:schemeClr val="tx1">
                    <a:tint val="75000"/>
                  </a:schemeClr>
                </a:solidFill>
                <a:latin typeface="+mn-lt"/>
              </a:defRPr>
            </a:lvl1pPr>
          </a:lstStyle>
          <a:p>
            <a:pPr>
              <a:defRPr/>
            </a:pPr>
            <a:fld id="{E253B516-066B-41EF-8ACB-69001E4EE7B1}" type="slidenum">
              <a:rPr lang="es-ES" altLang="en-US"/>
              <a:pPr>
                <a:defRPr/>
              </a:pPr>
              <a:t>‹Nº›</a:t>
            </a:fld>
            <a:endParaRPr lang="es-ES" altLang="en-US"/>
          </a:p>
        </p:txBody>
      </p:sp>
    </p:spTree>
    <p:extLst>
      <p:ext uri="{BB962C8B-B14F-4D97-AF65-F5344CB8AC3E}">
        <p14:creationId xmlns:p14="http://schemas.microsoft.com/office/powerpoint/2010/main" val="1215652993"/>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3E187F5-02FA-4E86-80A3-618F20CABF19}"/>
              </a:ext>
            </a:extLst>
          </p:cNvPr>
          <p:cNvPicPr>
            <a:picLocks noChangeAspect="1"/>
          </p:cNvPicPr>
          <p:nvPr/>
        </p:nvPicPr>
        <p:blipFill>
          <a:blip r:embed="rId2"/>
          <a:stretch>
            <a:fillRect/>
          </a:stretch>
        </p:blipFill>
        <p:spPr>
          <a:xfrm>
            <a:off x="0" y="0"/>
            <a:ext cx="5970494" cy="6858000"/>
          </a:xfrm>
          <a:prstGeom prst="rect">
            <a:avLst/>
          </a:prstGeom>
        </p:spPr>
      </p:pic>
      <p:pic>
        <p:nvPicPr>
          <p:cNvPr id="5" name="Imagen 4">
            <a:extLst>
              <a:ext uri="{FF2B5EF4-FFF2-40B4-BE49-F238E27FC236}">
                <a16:creationId xmlns:a16="http://schemas.microsoft.com/office/drawing/2014/main" id="{01625FE4-3F26-43EA-B6C3-2572E9E51E76}"/>
              </a:ext>
            </a:extLst>
          </p:cNvPr>
          <p:cNvPicPr>
            <a:picLocks noChangeAspect="1"/>
          </p:cNvPicPr>
          <p:nvPr/>
        </p:nvPicPr>
        <p:blipFill>
          <a:blip r:embed="rId3"/>
          <a:stretch>
            <a:fillRect/>
          </a:stretch>
        </p:blipFill>
        <p:spPr>
          <a:xfrm>
            <a:off x="5970494" y="0"/>
            <a:ext cx="6221506" cy="6858000"/>
          </a:xfrm>
          <a:prstGeom prst="rect">
            <a:avLst/>
          </a:prstGeom>
        </p:spPr>
      </p:pic>
    </p:spTree>
    <p:extLst>
      <p:ext uri="{BB962C8B-B14F-4D97-AF65-F5344CB8AC3E}">
        <p14:creationId xmlns:p14="http://schemas.microsoft.com/office/powerpoint/2010/main" val="3913808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8CC5-E183-4F79-8E4E-9A2DC6FB5E1B}"/>
              </a:ext>
            </a:extLst>
          </p:cNvPr>
          <p:cNvSpPr>
            <a:spLocks noGrp="1"/>
          </p:cNvSpPr>
          <p:nvPr>
            <p:ph type="ctrTitle" idx="4294967295"/>
          </p:nvPr>
        </p:nvSpPr>
        <p:spPr>
          <a:xfrm>
            <a:off x="215153" y="1385047"/>
            <a:ext cx="10178372" cy="5190566"/>
          </a:xfrm>
        </p:spPr>
        <p:txBody>
          <a:bodyPr/>
          <a:lstStyle/>
          <a:p>
            <a:pPr algn="just"/>
            <a:r>
              <a:rPr lang="es-AR" sz="4000" b="1" dirty="0">
                <a:solidFill>
                  <a:srgbClr val="EBEBEB"/>
                </a:solidFill>
                <a:latin typeface="Calibri" panose="020F0502020204030204" pitchFamily="34" charset="0"/>
                <a:ea typeface="Calibri" panose="020F0502020204030204" pitchFamily="34" charset="0"/>
              </a:rPr>
              <a:t>e) </a:t>
            </a:r>
            <a:r>
              <a:rPr lang="es-AR" sz="4000" dirty="0">
                <a:solidFill>
                  <a:srgbClr val="EBEBEB"/>
                </a:solidFill>
                <a:latin typeface="Calibri" panose="020F0502020204030204" pitchFamily="34" charset="0"/>
                <a:ea typeface="Calibri" panose="020F0502020204030204" pitchFamily="34" charset="0"/>
              </a:rPr>
              <a:t>Adoptar </a:t>
            </a:r>
            <a:r>
              <a:rPr lang="es-AR" sz="4000" b="1" dirty="0">
                <a:solidFill>
                  <a:srgbClr val="EBEBEB"/>
                </a:solidFill>
                <a:latin typeface="Calibri" panose="020F0502020204030204" pitchFamily="34" charset="0"/>
                <a:ea typeface="Calibri" panose="020F0502020204030204" pitchFamily="34" charset="0"/>
              </a:rPr>
              <a:t>represalias</a:t>
            </a:r>
            <a:r>
              <a:rPr lang="es-AR" sz="4000" dirty="0">
                <a:solidFill>
                  <a:srgbClr val="EBEBEB"/>
                </a:solidFill>
                <a:latin typeface="Calibri" panose="020F0502020204030204" pitchFamily="34" charset="0"/>
                <a:ea typeface="Calibri" panose="020F0502020204030204" pitchFamily="34" charset="0"/>
              </a:rPr>
              <a:t> contra los trabajadores en razón de su </a:t>
            </a:r>
            <a:r>
              <a:rPr lang="es-AR" sz="4000" b="1" dirty="0">
                <a:solidFill>
                  <a:srgbClr val="EBEBEB"/>
                </a:solidFill>
                <a:latin typeface="Calibri" panose="020F0502020204030204" pitchFamily="34" charset="0"/>
                <a:ea typeface="Calibri" panose="020F0502020204030204" pitchFamily="34" charset="0"/>
              </a:rPr>
              <a:t>participación en medidas legítimas de acción sindical</a:t>
            </a:r>
            <a:r>
              <a:rPr lang="es-AR" sz="4000" dirty="0">
                <a:solidFill>
                  <a:srgbClr val="EBEBEB"/>
                </a:solidFill>
                <a:latin typeface="Calibri" panose="020F0502020204030204" pitchFamily="34" charset="0"/>
                <a:ea typeface="Calibri" panose="020F0502020204030204" pitchFamily="34" charset="0"/>
              </a:rPr>
              <a:t> o en otras actividades sindicales o de haber acusado…</a:t>
            </a:r>
            <a:br>
              <a:rPr lang="es-AR" sz="4000" dirty="0">
                <a:solidFill>
                  <a:srgbClr val="EBEBEB"/>
                </a:solidFill>
                <a:latin typeface="Calibri" panose="020F0502020204030204" pitchFamily="34" charset="0"/>
                <a:ea typeface="Calibri" panose="020F0502020204030204" pitchFamily="34" charset="0"/>
              </a:rPr>
            </a:br>
            <a:br>
              <a:rPr lang="es-AR" sz="4000" dirty="0">
                <a:solidFill>
                  <a:srgbClr val="EBEBEB"/>
                </a:solidFill>
                <a:latin typeface="Calibri" panose="020F0502020204030204" pitchFamily="34" charset="0"/>
                <a:ea typeface="Calibri" panose="020F0502020204030204" pitchFamily="34" charset="0"/>
              </a:rPr>
            </a:br>
            <a:r>
              <a:rPr lang="es-AR" sz="4000" b="1" dirty="0">
                <a:solidFill>
                  <a:srgbClr val="EBEBEB"/>
                </a:solidFill>
                <a:latin typeface="Calibri" panose="020F0502020204030204" pitchFamily="34" charset="0"/>
                <a:ea typeface="Calibri" panose="020F0502020204030204" pitchFamily="34" charset="0"/>
              </a:rPr>
              <a:t> j) Practicar trato discriminatorio</a:t>
            </a:r>
            <a:r>
              <a:rPr lang="es-AR" sz="4000" dirty="0">
                <a:solidFill>
                  <a:srgbClr val="EBEBEB"/>
                </a:solidFill>
                <a:latin typeface="Calibri" panose="020F0502020204030204" pitchFamily="34" charset="0"/>
                <a:ea typeface="Calibri" panose="020F0502020204030204" pitchFamily="34" charset="0"/>
              </a:rPr>
              <a:t>, cualquiera sea su forma, en razón del ejercicio de los derechos sindicales tutelados por este régimen</a:t>
            </a:r>
            <a:br>
              <a:rPr lang="es-AR" sz="4000" dirty="0">
                <a:solidFill>
                  <a:srgbClr val="EBEBEB"/>
                </a:solidFill>
                <a:latin typeface="Calibri" panose="020F0502020204030204" pitchFamily="34" charset="0"/>
                <a:ea typeface="Calibri" panose="020F0502020204030204" pitchFamily="34" charset="0"/>
              </a:rPr>
            </a:br>
            <a:br>
              <a:rPr lang="es-AR" sz="4000" dirty="0">
                <a:solidFill>
                  <a:srgbClr val="EBEBEB"/>
                </a:solidFill>
                <a:latin typeface="Calibri" panose="020F0502020204030204" pitchFamily="34" charset="0"/>
                <a:ea typeface="Calibri" panose="020F0502020204030204" pitchFamily="34" charset="0"/>
              </a:rPr>
            </a:br>
            <a:br>
              <a:rPr lang="es-AR" sz="4000" dirty="0">
                <a:latin typeface="Calibri" panose="020F0502020204030204" pitchFamily="34" charset="0"/>
                <a:ea typeface="Calibri" panose="020F0502020204030204" pitchFamily="34" charset="0"/>
              </a:rPr>
            </a:br>
            <a:br>
              <a:rPr lang="es-AR" sz="4000" dirty="0">
                <a:latin typeface="Calibri" panose="020F0502020204030204" pitchFamily="34" charset="0"/>
                <a:ea typeface="Calibri" panose="020F0502020204030204" pitchFamily="34" charset="0"/>
              </a:rPr>
            </a:br>
            <a:r>
              <a:rPr lang="es-AR" sz="4000" b="1" dirty="0">
                <a:latin typeface="Calibri" panose="020F0502020204030204" pitchFamily="34" charset="0"/>
                <a:ea typeface="Calibri" panose="020F0502020204030204" pitchFamily="34" charset="0"/>
              </a:rPr>
              <a:t> </a:t>
            </a:r>
            <a:br>
              <a:rPr lang="es-AR" sz="4000" dirty="0">
                <a:latin typeface="Calibri" panose="020F0502020204030204" pitchFamily="34" charset="0"/>
                <a:ea typeface="Calibri" panose="020F0502020204030204" pitchFamily="34" charset="0"/>
              </a:rPr>
            </a:br>
            <a:endParaRPr lang="es-AR" sz="4000" dirty="0"/>
          </a:p>
        </p:txBody>
      </p:sp>
      <p:sp>
        <p:nvSpPr>
          <p:cNvPr id="4" name="CuadroTexto 3">
            <a:extLst>
              <a:ext uri="{FF2B5EF4-FFF2-40B4-BE49-F238E27FC236}">
                <a16:creationId xmlns:a16="http://schemas.microsoft.com/office/drawing/2014/main" id="{855D4C32-E55C-4A53-9C1D-029881ACB500}"/>
              </a:ext>
            </a:extLst>
          </p:cNvPr>
          <p:cNvSpPr txBox="1"/>
          <p:nvPr/>
        </p:nvSpPr>
        <p:spPr>
          <a:xfrm>
            <a:off x="1304365" y="470647"/>
            <a:ext cx="8189259" cy="646331"/>
          </a:xfrm>
          <a:prstGeom prst="rect">
            <a:avLst/>
          </a:prstGeom>
          <a:noFill/>
        </p:spPr>
        <p:txBody>
          <a:bodyPr wrap="square" rtlCol="0">
            <a:spAutoFit/>
          </a:bodyPr>
          <a:lstStyle/>
          <a:p>
            <a:pPr algn="ctr"/>
            <a:r>
              <a:rPr lang="es-AR" sz="3600" b="1" dirty="0"/>
              <a:t>Artículo 53 inc. E) de la ley 23551 </a:t>
            </a:r>
          </a:p>
        </p:txBody>
      </p:sp>
      <p:pic>
        <p:nvPicPr>
          <p:cNvPr id="3" name="Imagen 2">
            <a:extLst>
              <a:ext uri="{FF2B5EF4-FFF2-40B4-BE49-F238E27FC236}">
                <a16:creationId xmlns:a16="http://schemas.microsoft.com/office/drawing/2014/main" id="{3649D4FB-60B1-442C-A555-2FB88B1D12A9}"/>
              </a:ext>
            </a:extLst>
          </p:cNvPr>
          <p:cNvPicPr>
            <a:picLocks noChangeAspect="1"/>
          </p:cNvPicPr>
          <p:nvPr/>
        </p:nvPicPr>
        <p:blipFill>
          <a:blip r:embed="rId2"/>
          <a:stretch>
            <a:fillRect/>
          </a:stretch>
        </p:blipFill>
        <p:spPr>
          <a:xfrm>
            <a:off x="10393524" y="0"/>
            <a:ext cx="1798476" cy="1804572"/>
          </a:xfrm>
          <a:prstGeom prst="rect">
            <a:avLst/>
          </a:prstGeom>
        </p:spPr>
      </p:pic>
    </p:spTree>
    <p:extLst>
      <p:ext uri="{BB962C8B-B14F-4D97-AF65-F5344CB8AC3E}">
        <p14:creationId xmlns:p14="http://schemas.microsoft.com/office/powerpoint/2010/main" val="2390755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8CC5-E183-4F79-8E4E-9A2DC6FB5E1B}"/>
              </a:ext>
            </a:extLst>
          </p:cNvPr>
          <p:cNvSpPr>
            <a:spLocks noGrp="1"/>
          </p:cNvSpPr>
          <p:nvPr>
            <p:ph type="ctrTitle" idx="4294967295"/>
          </p:nvPr>
        </p:nvSpPr>
        <p:spPr>
          <a:xfrm>
            <a:off x="874059" y="1586754"/>
            <a:ext cx="9922878" cy="4988859"/>
          </a:xfrm>
        </p:spPr>
        <p:txBody>
          <a:bodyPr/>
          <a:lstStyle/>
          <a:p>
            <a:pPr algn="just"/>
            <a:br>
              <a:rPr lang="es-AR" sz="2000" b="1" dirty="0"/>
            </a:br>
            <a:r>
              <a:rPr lang="es-AR" sz="3600" b="1" dirty="0">
                <a:latin typeface="Calibri" panose="020F0502020204030204" pitchFamily="34" charset="0"/>
                <a:ea typeface="Calibri" panose="020F0502020204030204" pitchFamily="34" charset="0"/>
              </a:rPr>
              <a:t>Previo </a:t>
            </a:r>
            <a:r>
              <a:rPr lang="es-AR" sz="3600" dirty="0">
                <a:latin typeface="Calibri" panose="020F0502020204030204" pitchFamily="34" charset="0"/>
                <a:ea typeface="Calibri" panose="020F0502020204030204" pitchFamily="34" charset="0"/>
              </a:rPr>
              <a:t>al distracto el empleador debe </a:t>
            </a:r>
            <a:r>
              <a:rPr lang="es-AR" sz="3600" b="1" dirty="0">
                <a:latin typeface="Calibri" panose="020F0502020204030204" pitchFamily="34" charset="0"/>
                <a:ea typeface="Calibri" panose="020F0502020204030204" pitchFamily="34" charset="0"/>
              </a:rPr>
              <a:t>intimar al trabajador al cese de la conducta injuriosa, excepto </a:t>
            </a:r>
            <a:r>
              <a:rPr lang="es-AR" sz="3600" dirty="0">
                <a:latin typeface="Calibri" panose="020F0502020204030204" pitchFamily="34" charset="0"/>
                <a:ea typeface="Calibri" panose="020F0502020204030204" pitchFamily="34" charset="0"/>
              </a:rPr>
              <a:t>en el supuesto de daños a las personas o cosas previsto en el </a:t>
            </a:r>
            <a:r>
              <a:rPr lang="es-AR" sz="3600" b="1" dirty="0">
                <a:latin typeface="Calibri" panose="020F0502020204030204" pitchFamily="34" charset="0"/>
                <a:ea typeface="Calibri" panose="020F0502020204030204" pitchFamily="34" charset="0"/>
              </a:rPr>
              <a:t>inciso c), </a:t>
            </a:r>
            <a:r>
              <a:rPr lang="es-AR" sz="3600" dirty="0">
                <a:latin typeface="Calibri" panose="020F0502020204030204" pitchFamily="34" charset="0"/>
                <a:ea typeface="Calibri" panose="020F0502020204030204" pitchFamily="34" charset="0"/>
              </a:rPr>
              <a:t>donde la producción del daño torna </a:t>
            </a:r>
            <a:r>
              <a:rPr lang="es-AR" sz="3600" b="1" dirty="0">
                <a:latin typeface="Calibri" panose="020F0502020204030204" pitchFamily="34" charset="0"/>
                <a:ea typeface="Calibri" panose="020F0502020204030204" pitchFamily="34" charset="0"/>
              </a:rPr>
              <a:t>inoficiosa la intimación.</a:t>
            </a:r>
            <a:br>
              <a:rPr lang="es-AR" sz="3600" dirty="0">
                <a:latin typeface="Calibri" panose="020F0502020204030204" pitchFamily="34" charset="0"/>
                <a:ea typeface="Calibri" panose="020F0502020204030204" pitchFamily="34" charset="0"/>
              </a:rPr>
            </a:br>
            <a:br>
              <a:rPr lang="es-AR" sz="2800" dirty="0"/>
            </a:br>
            <a:endParaRPr lang="es-AR" sz="2800" dirty="0"/>
          </a:p>
        </p:txBody>
      </p:sp>
      <p:sp>
        <p:nvSpPr>
          <p:cNvPr id="4" name="CuadroTexto 3">
            <a:extLst>
              <a:ext uri="{FF2B5EF4-FFF2-40B4-BE49-F238E27FC236}">
                <a16:creationId xmlns:a16="http://schemas.microsoft.com/office/drawing/2014/main" id="{855D4C32-E55C-4A53-9C1D-029881ACB500}"/>
              </a:ext>
            </a:extLst>
          </p:cNvPr>
          <p:cNvSpPr txBox="1"/>
          <p:nvPr/>
        </p:nvSpPr>
        <p:spPr>
          <a:xfrm>
            <a:off x="1465729" y="470647"/>
            <a:ext cx="8027895" cy="646331"/>
          </a:xfrm>
          <a:prstGeom prst="rect">
            <a:avLst/>
          </a:prstGeom>
          <a:noFill/>
        </p:spPr>
        <p:txBody>
          <a:bodyPr wrap="square" rtlCol="0">
            <a:spAutoFit/>
          </a:bodyPr>
          <a:lstStyle/>
          <a:p>
            <a:r>
              <a:rPr lang="es-AR" sz="3600" b="1" dirty="0"/>
              <a:t>Artículo 242.- Justa causa. 4° parte </a:t>
            </a:r>
          </a:p>
        </p:txBody>
      </p:sp>
      <p:pic>
        <p:nvPicPr>
          <p:cNvPr id="3" name="Imagen 2">
            <a:extLst>
              <a:ext uri="{FF2B5EF4-FFF2-40B4-BE49-F238E27FC236}">
                <a16:creationId xmlns:a16="http://schemas.microsoft.com/office/drawing/2014/main" id="{1AB464E7-30E3-4B3F-926C-F149BFB87077}"/>
              </a:ext>
            </a:extLst>
          </p:cNvPr>
          <p:cNvPicPr>
            <a:picLocks noChangeAspect="1"/>
          </p:cNvPicPr>
          <p:nvPr/>
        </p:nvPicPr>
        <p:blipFill>
          <a:blip r:embed="rId2"/>
          <a:stretch>
            <a:fillRect/>
          </a:stretch>
        </p:blipFill>
        <p:spPr>
          <a:xfrm>
            <a:off x="10393524" y="0"/>
            <a:ext cx="1798476" cy="1804572"/>
          </a:xfrm>
          <a:prstGeom prst="rect">
            <a:avLst/>
          </a:prstGeom>
        </p:spPr>
      </p:pic>
    </p:spTree>
    <p:extLst>
      <p:ext uri="{BB962C8B-B14F-4D97-AF65-F5344CB8AC3E}">
        <p14:creationId xmlns:p14="http://schemas.microsoft.com/office/powerpoint/2010/main" val="763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8CC5-E183-4F79-8E4E-9A2DC6FB5E1B}"/>
              </a:ext>
            </a:extLst>
          </p:cNvPr>
          <p:cNvSpPr>
            <a:spLocks noGrp="1"/>
          </p:cNvSpPr>
          <p:nvPr>
            <p:ph type="ctrTitle" idx="4294967295"/>
          </p:nvPr>
        </p:nvSpPr>
        <p:spPr>
          <a:xfrm>
            <a:off x="215152" y="1116978"/>
            <a:ext cx="11483789" cy="5270375"/>
          </a:xfrm>
        </p:spPr>
        <p:txBody>
          <a:bodyPr/>
          <a:lstStyle/>
          <a:p>
            <a:pPr algn="just">
              <a:lnSpc>
                <a:spcPct val="150000"/>
              </a:lnSpc>
            </a:pPr>
            <a:br>
              <a:rPr lang="es-AR" sz="1400" b="1" dirty="0">
                <a:solidFill>
                  <a:srgbClr val="EBEBEB"/>
                </a:solidFill>
                <a:latin typeface="Calibri" panose="020F0502020204030204" pitchFamily="34" charset="0"/>
                <a:ea typeface="Calibri" panose="020F0502020204030204" pitchFamily="34" charset="0"/>
              </a:rPr>
            </a:br>
            <a:br>
              <a:rPr lang="es-AR" sz="1400" b="1" dirty="0">
                <a:solidFill>
                  <a:srgbClr val="EBEBEB"/>
                </a:solidFill>
                <a:latin typeface="Calibri" panose="020F0502020204030204" pitchFamily="34" charset="0"/>
                <a:ea typeface="Calibri" panose="020F0502020204030204" pitchFamily="34" charset="0"/>
              </a:rPr>
            </a:br>
            <a:br>
              <a:rPr lang="es-AR" sz="1400" b="1" dirty="0">
                <a:solidFill>
                  <a:srgbClr val="EBEBEB"/>
                </a:solidFill>
                <a:latin typeface="Calibri" panose="020F0502020204030204" pitchFamily="34" charset="0"/>
                <a:ea typeface="Calibri" panose="020F0502020204030204" pitchFamily="34" charset="0"/>
              </a:rPr>
            </a:br>
            <a:r>
              <a:rPr lang="es-AR" sz="3600" b="1" dirty="0">
                <a:solidFill>
                  <a:srgbClr val="EBEBEB"/>
                </a:solidFill>
                <a:latin typeface="Calibri" panose="020F0502020204030204" pitchFamily="34" charset="0"/>
                <a:ea typeface="Calibri" panose="020F0502020204030204" pitchFamily="34" charset="0"/>
              </a:rPr>
              <a:t>Mediante convenio colectivo de trabajo</a:t>
            </a:r>
            <a:r>
              <a:rPr lang="es-AR" sz="3600" dirty="0">
                <a:solidFill>
                  <a:srgbClr val="EBEBEB"/>
                </a:solidFill>
                <a:latin typeface="Calibri" panose="020F0502020204030204" pitchFamily="34" charset="0"/>
                <a:ea typeface="Calibri" panose="020F0502020204030204" pitchFamily="34" charset="0"/>
              </a:rPr>
              <a:t>, las partes podrán </a:t>
            </a:r>
            <a:r>
              <a:rPr lang="es-AR" sz="3600" b="1" dirty="0">
                <a:solidFill>
                  <a:srgbClr val="EBEBEB"/>
                </a:solidFill>
                <a:latin typeface="Calibri" panose="020F0502020204030204" pitchFamily="34" charset="0"/>
                <a:ea typeface="Calibri" panose="020F0502020204030204" pitchFamily="34" charset="0"/>
              </a:rPr>
              <a:t>sustituir</a:t>
            </a:r>
            <a:r>
              <a:rPr lang="es-AR" sz="3600" dirty="0">
                <a:solidFill>
                  <a:srgbClr val="EBEBEB"/>
                </a:solidFill>
                <a:latin typeface="Calibri" panose="020F0502020204030204" pitchFamily="34" charset="0"/>
                <a:ea typeface="Calibri" panose="020F0502020204030204" pitchFamily="34" charset="0"/>
              </a:rPr>
              <a:t> la indemnización prevista en el artículo 245 de la ley 20.744 por un </a:t>
            </a:r>
            <a:r>
              <a:rPr lang="es-AR" sz="3600" b="1" dirty="0">
                <a:solidFill>
                  <a:srgbClr val="EBEBEB"/>
                </a:solidFill>
                <a:latin typeface="Calibri" panose="020F0502020204030204" pitchFamily="34" charset="0"/>
                <a:ea typeface="Calibri" panose="020F0502020204030204" pitchFamily="34" charset="0"/>
              </a:rPr>
              <a:t>fondo o sistema de cese laboral </a:t>
            </a:r>
            <a:r>
              <a:rPr lang="es-AR" sz="3600" dirty="0">
                <a:solidFill>
                  <a:srgbClr val="EBEBEB"/>
                </a:solidFill>
                <a:latin typeface="Calibri" panose="020F0502020204030204" pitchFamily="34" charset="0"/>
                <a:ea typeface="Calibri" panose="020F0502020204030204" pitchFamily="34" charset="0"/>
              </a:rPr>
              <a:t>conforme los parámetros que disponga el Poder Ejecutivo nacional.</a:t>
            </a:r>
            <a:r>
              <a:rPr lang="es-AR" sz="2800" dirty="0">
                <a:solidFill>
                  <a:srgbClr val="EBEBEB"/>
                </a:solidFill>
                <a:latin typeface="Calibri" panose="020F0502020204030204" pitchFamily="34" charset="0"/>
                <a:ea typeface="Calibri" panose="020F0502020204030204" pitchFamily="34" charset="0"/>
              </a:rPr>
              <a:t> </a:t>
            </a:r>
            <a:br>
              <a:rPr lang="es-AR" sz="2800" dirty="0">
                <a:solidFill>
                  <a:srgbClr val="EBEBEB"/>
                </a:solidFill>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r>
              <a:rPr lang="es-AR" sz="3600" b="1" dirty="0">
                <a:latin typeface="Calibri" panose="020F0502020204030204" pitchFamily="34" charset="0"/>
                <a:ea typeface="Calibri" panose="020F0502020204030204" pitchFamily="34" charset="0"/>
              </a:rPr>
              <a:t> </a:t>
            </a:r>
            <a:br>
              <a:rPr lang="es-AR" sz="3600" dirty="0">
                <a:latin typeface="Calibri" panose="020F0502020204030204" pitchFamily="34" charset="0"/>
                <a:ea typeface="Calibri" panose="020F0502020204030204" pitchFamily="34" charset="0"/>
              </a:rPr>
            </a:br>
            <a:endParaRPr lang="es-AR" sz="2800" dirty="0"/>
          </a:p>
        </p:txBody>
      </p:sp>
      <p:sp>
        <p:nvSpPr>
          <p:cNvPr id="4" name="CuadroTexto 3">
            <a:extLst>
              <a:ext uri="{FF2B5EF4-FFF2-40B4-BE49-F238E27FC236}">
                <a16:creationId xmlns:a16="http://schemas.microsoft.com/office/drawing/2014/main" id="{855D4C32-E55C-4A53-9C1D-029881ACB500}"/>
              </a:ext>
            </a:extLst>
          </p:cNvPr>
          <p:cNvSpPr txBox="1"/>
          <p:nvPr/>
        </p:nvSpPr>
        <p:spPr>
          <a:xfrm>
            <a:off x="215152" y="470647"/>
            <a:ext cx="9937377" cy="646331"/>
          </a:xfrm>
          <a:prstGeom prst="rect">
            <a:avLst/>
          </a:prstGeom>
          <a:noFill/>
        </p:spPr>
        <p:txBody>
          <a:bodyPr wrap="square" rtlCol="0">
            <a:spAutoFit/>
          </a:bodyPr>
          <a:lstStyle/>
          <a:p>
            <a:pPr lvl="0"/>
            <a:r>
              <a:rPr lang="es-AR" sz="3600" b="1" dirty="0">
                <a:solidFill>
                  <a:prstClr val="white"/>
                </a:solidFill>
              </a:rPr>
              <a:t>Capítulo III - Fondo de cese - Artículo 96 LB </a:t>
            </a:r>
            <a:endParaRPr kumimoji="0" lang="es-AR" sz="3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 name="Imagen 2">
            <a:extLst>
              <a:ext uri="{FF2B5EF4-FFF2-40B4-BE49-F238E27FC236}">
                <a16:creationId xmlns:a16="http://schemas.microsoft.com/office/drawing/2014/main" id="{024CFDBE-9985-4C62-BB11-5F258AAA7FA9}"/>
              </a:ext>
            </a:extLst>
          </p:cNvPr>
          <p:cNvPicPr>
            <a:picLocks noChangeAspect="1"/>
          </p:cNvPicPr>
          <p:nvPr/>
        </p:nvPicPr>
        <p:blipFill>
          <a:blip r:embed="rId2"/>
          <a:stretch>
            <a:fillRect/>
          </a:stretch>
        </p:blipFill>
        <p:spPr>
          <a:xfrm>
            <a:off x="10393524" y="0"/>
            <a:ext cx="1798476" cy="1804572"/>
          </a:xfrm>
          <a:prstGeom prst="rect">
            <a:avLst/>
          </a:prstGeom>
        </p:spPr>
      </p:pic>
    </p:spTree>
    <p:extLst>
      <p:ext uri="{BB962C8B-B14F-4D97-AF65-F5344CB8AC3E}">
        <p14:creationId xmlns:p14="http://schemas.microsoft.com/office/powerpoint/2010/main" val="42318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8CC5-E183-4F79-8E4E-9A2DC6FB5E1B}"/>
              </a:ext>
            </a:extLst>
          </p:cNvPr>
          <p:cNvSpPr>
            <a:spLocks noGrp="1"/>
          </p:cNvSpPr>
          <p:nvPr>
            <p:ph type="ctrTitle" idx="4294967295"/>
          </p:nvPr>
        </p:nvSpPr>
        <p:spPr>
          <a:xfrm>
            <a:off x="215152" y="1116978"/>
            <a:ext cx="11483789" cy="5270375"/>
          </a:xfrm>
        </p:spPr>
        <p:txBody>
          <a:bodyPr/>
          <a:lstStyle/>
          <a:p>
            <a:pPr algn="just"/>
            <a:br>
              <a:rPr lang="es-AR" sz="1400" b="1" dirty="0">
                <a:solidFill>
                  <a:srgbClr val="EBEBEB"/>
                </a:solidFill>
                <a:latin typeface="Calibri" panose="020F0502020204030204" pitchFamily="34" charset="0"/>
                <a:ea typeface="Calibri" panose="020F0502020204030204" pitchFamily="34" charset="0"/>
              </a:rPr>
            </a:br>
            <a:br>
              <a:rPr lang="es-AR" sz="1400" b="1" dirty="0">
                <a:solidFill>
                  <a:srgbClr val="EBEBEB"/>
                </a:solidFill>
                <a:latin typeface="Calibri" panose="020F0502020204030204" pitchFamily="34" charset="0"/>
                <a:ea typeface="Calibri" panose="020F0502020204030204" pitchFamily="34" charset="0"/>
              </a:rPr>
            </a:br>
            <a:br>
              <a:rPr lang="es-AR" sz="1400" b="1" dirty="0">
                <a:solidFill>
                  <a:srgbClr val="EBEBEB"/>
                </a:solidFill>
                <a:latin typeface="Calibri" panose="020F0502020204030204" pitchFamily="34" charset="0"/>
                <a:ea typeface="Calibri" panose="020F0502020204030204" pitchFamily="34" charset="0"/>
              </a:rPr>
            </a:br>
            <a:r>
              <a:rPr lang="es-AR" sz="3600" dirty="0">
                <a:solidFill>
                  <a:srgbClr val="EBEBEB"/>
                </a:solidFill>
                <a:latin typeface="Calibri" panose="020F0502020204030204" pitchFamily="34" charset="0"/>
                <a:ea typeface="Calibri" panose="020F0502020204030204" pitchFamily="34" charset="0"/>
              </a:rPr>
              <a:t>Los empleadores </a:t>
            </a:r>
            <a:r>
              <a:rPr lang="es-AR" sz="3600" b="1" dirty="0">
                <a:solidFill>
                  <a:srgbClr val="EBEBEB"/>
                </a:solidFill>
                <a:latin typeface="Calibri" panose="020F0502020204030204" pitchFamily="34" charset="0"/>
                <a:ea typeface="Calibri" panose="020F0502020204030204" pitchFamily="34" charset="0"/>
              </a:rPr>
              <a:t>podrán optar </a:t>
            </a:r>
            <a:r>
              <a:rPr lang="es-AR" sz="3600" dirty="0">
                <a:solidFill>
                  <a:srgbClr val="EBEBEB"/>
                </a:solidFill>
                <a:latin typeface="Calibri" panose="020F0502020204030204" pitchFamily="34" charset="0"/>
                <a:ea typeface="Calibri" panose="020F0502020204030204" pitchFamily="34" charset="0"/>
              </a:rPr>
              <a:t>por contratar un </a:t>
            </a:r>
            <a:r>
              <a:rPr lang="es-AR" sz="3600" b="1" dirty="0">
                <a:solidFill>
                  <a:srgbClr val="EBEBEB"/>
                </a:solidFill>
                <a:latin typeface="Calibri" panose="020F0502020204030204" pitchFamily="34" charset="0"/>
                <a:ea typeface="Calibri" panose="020F0502020204030204" pitchFamily="34" charset="0"/>
              </a:rPr>
              <a:t>sistema privado a su costo</a:t>
            </a:r>
            <a:r>
              <a:rPr lang="es-AR" sz="3600" dirty="0">
                <a:solidFill>
                  <a:srgbClr val="EBEBEB"/>
                </a:solidFill>
                <a:latin typeface="Calibri" panose="020F0502020204030204" pitchFamily="34" charset="0"/>
                <a:ea typeface="Calibri" panose="020F0502020204030204" pitchFamily="34" charset="0"/>
              </a:rPr>
              <a:t>, a fin de solventar la indemnización prevista en el presente artículo y/o la suma que libremente se pacte entre las partes para el supuesto de desvinculación por mutuo acuerdo conforme artículo 241 de la ley 20.744.</a:t>
            </a:r>
            <a:br>
              <a:rPr lang="es-AR" sz="3600" dirty="0">
                <a:solidFill>
                  <a:srgbClr val="EBEBEB"/>
                </a:solidFill>
                <a:latin typeface="Calibri" panose="020F0502020204030204" pitchFamily="34" charset="0"/>
                <a:ea typeface="Calibri" panose="020F0502020204030204" pitchFamily="34" charset="0"/>
              </a:rPr>
            </a:br>
            <a:br>
              <a:rPr lang="es-AR" sz="3600" dirty="0">
                <a:solidFill>
                  <a:srgbClr val="EBEBEB"/>
                </a:solidFill>
                <a:latin typeface="Calibri" panose="020F0502020204030204" pitchFamily="34" charset="0"/>
                <a:ea typeface="Calibri" panose="020F0502020204030204" pitchFamily="34" charset="0"/>
              </a:rPr>
            </a:br>
            <a:r>
              <a:rPr lang="es-AR" sz="3600" dirty="0">
                <a:solidFill>
                  <a:srgbClr val="EBEBEB"/>
                </a:solidFill>
                <a:latin typeface="Calibri" panose="020F0502020204030204" pitchFamily="34" charset="0"/>
                <a:ea typeface="Calibri" panose="020F0502020204030204" pitchFamily="34" charset="0"/>
              </a:rPr>
              <a:t>En todos los casos, </a:t>
            </a:r>
            <a:r>
              <a:rPr lang="es-AR" sz="3600" b="1" dirty="0">
                <a:solidFill>
                  <a:srgbClr val="EBEBEB"/>
                </a:solidFill>
                <a:latin typeface="Calibri" panose="020F0502020204030204" pitchFamily="34" charset="0"/>
                <a:ea typeface="Calibri" panose="020F0502020204030204" pitchFamily="34" charset="0"/>
              </a:rPr>
              <a:t>las empresas podrán </a:t>
            </a:r>
            <a:r>
              <a:rPr lang="es-AR" sz="3600" b="1" dirty="0" err="1">
                <a:solidFill>
                  <a:srgbClr val="EBEBEB"/>
                </a:solidFill>
                <a:latin typeface="Calibri" panose="020F0502020204030204" pitchFamily="34" charset="0"/>
                <a:ea typeface="Calibri" panose="020F0502020204030204" pitchFamily="34" charset="0"/>
              </a:rPr>
              <a:t>auto-asegurarse</a:t>
            </a:r>
            <a:r>
              <a:rPr lang="es-AR" sz="3600" b="1" dirty="0">
                <a:solidFill>
                  <a:srgbClr val="EBEBEB"/>
                </a:solidFill>
                <a:latin typeface="Calibri" panose="020F0502020204030204" pitchFamily="34" charset="0"/>
                <a:ea typeface="Calibri" panose="020F0502020204030204" pitchFamily="34" charset="0"/>
              </a:rPr>
              <a:t> </a:t>
            </a:r>
            <a:r>
              <a:rPr lang="es-AR" sz="3600" dirty="0">
                <a:solidFill>
                  <a:srgbClr val="EBEBEB"/>
                </a:solidFill>
                <a:latin typeface="Calibri" panose="020F0502020204030204" pitchFamily="34" charset="0"/>
                <a:ea typeface="Calibri" panose="020F0502020204030204" pitchFamily="34" charset="0"/>
              </a:rPr>
              <a:t>en el sistema que se defina.</a:t>
            </a:r>
            <a:br>
              <a:rPr lang="es-AR" sz="3600" dirty="0">
                <a:solidFill>
                  <a:srgbClr val="EBEBEB"/>
                </a:solidFill>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r>
              <a:rPr lang="es-AR" sz="3600" b="1" dirty="0">
                <a:latin typeface="Calibri" panose="020F0502020204030204" pitchFamily="34" charset="0"/>
                <a:ea typeface="Calibri" panose="020F0502020204030204" pitchFamily="34" charset="0"/>
              </a:rPr>
              <a:t> </a:t>
            </a:r>
            <a:br>
              <a:rPr lang="es-AR" sz="3600" dirty="0">
                <a:latin typeface="Calibri" panose="020F0502020204030204" pitchFamily="34" charset="0"/>
                <a:ea typeface="Calibri" panose="020F0502020204030204" pitchFamily="34" charset="0"/>
              </a:rPr>
            </a:br>
            <a:endParaRPr lang="es-AR" sz="2800" dirty="0"/>
          </a:p>
        </p:txBody>
      </p:sp>
      <p:sp>
        <p:nvSpPr>
          <p:cNvPr id="4" name="CuadroTexto 3">
            <a:extLst>
              <a:ext uri="{FF2B5EF4-FFF2-40B4-BE49-F238E27FC236}">
                <a16:creationId xmlns:a16="http://schemas.microsoft.com/office/drawing/2014/main" id="{855D4C32-E55C-4A53-9C1D-029881ACB500}"/>
              </a:ext>
            </a:extLst>
          </p:cNvPr>
          <p:cNvSpPr txBox="1"/>
          <p:nvPr/>
        </p:nvSpPr>
        <p:spPr>
          <a:xfrm>
            <a:off x="215152" y="470647"/>
            <a:ext cx="9937377" cy="646331"/>
          </a:xfrm>
          <a:prstGeom prst="rect">
            <a:avLst/>
          </a:prstGeom>
          <a:noFill/>
        </p:spPr>
        <p:txBody>
          <a:bodyPr wrap="square" rtlCol="0">
            <a:spAutoFit/>
          </a:bodyPr>
          <a:lstStyle/>
          <a:p>
            <a:pPr lvl="0"/>
            <a:r>
              <a:rPr lang="es-AR" sz="3600" b="1" dirty="0">
                <a:solidFill>
                  <a:prstClr val="white"/>
                </a:solidFill>
              </a:rPr>
              <a:t>Capítulo III - Fondo de cese - Artículo 96 LB </a:t>
            </a:r>
            <a:endParaRPr kumimoji="0" lang="es-AR" sz="3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 name="Imagen 2">
            <a:extLst>
              <a:ext uri="{FF2B5EF4-FFF2-40B4-BE49-F238E27FC236}">
                <a16:creationId xmlns:a16="http://schemas.microsoft.com/office/drawing/2014/main" id="{024CFDBE-9985-4C62-BB11-5F258AAA7FA9}"/>
              </a:ext>
            </a:extLst>
          </p:cNvPr>
          <p:cNvPicPr>
            <a:picLocks noChangeAspect="1"/>
          </p:cNvPicPr>
          <p:nvPr/>
        </p:nvPicPr>
        <p:blipFill>
          <a:blip r:embed="rId2"/>
          <a:stretch>
            <a:fillRect/>
          </a:stretch>
        </p:blipFill>
        <p:spPr>
          <a:xfrm>
            <a:off x="10393524" y="0"/>
            <a:ext cx="1798476" cy="1804572"/>
          </a:xfrm>
          <a:prstGeom prst="rect">
            <a:avLst/>
          </a:prstGeom>
        </p:spPr>
      </p:pic>
    </p:spTree>
    <p:extLst>
      <p:ext uri="{BB962C8B-B14F-4D97-AF65-F5344CB8AC3E}">
        <p14:creationId xmlns:p14="http://schemas.microsoft.com/office/powerpoint/2010/main" val="263225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8CC5-E183-4F79-8E4E-9A2DC6FB5E1B}"/>
              </a:ext>
            </a:extLst>
          </p:cNvPr>
          <p:cNvSpPr>
            <a:spLocks noGrp="1"/>
          </p:cNvSpPr>
          <p:nvPr>
            <p:ph type="ctrTitle" idx="4294967295"/>
          </p:nvPr>
        </p:nvSpPr>
        <p:spPr>
          <a:xfrm>
            <a:off x="215152" y="1116978"/>
            <a:ext cx="11483789" cy="5458634"/>
          </a:xfrm>
        </p:spPr>
        <p:txBody>
          <a:bodyPr/>
          <a:lstStyle/>
          <a:p>
            <a:pPr>
              <a:lnSpc>
                <a:spcPct val="200000"/>
              </a:lnSpc>
            </a:pPr>
            <a:r>
              <a:rPr lang="es-AR" sz="4000" b="1" dirty="0">
                <a:solidFill>
                  <a:srgbClr val="EBEBEB"/>
                </a:solidFill>
                <a:latin typeface="Calibri" panose="020F0502020204030204" pitchFamily="34" charset="0"/>
                <a:ea typeface="Calibri" panose="020F0502020204030204" pitchFamily="34" charset="0"/>
              </a:rPr>
              <a:t>- Convenio colectivo de trabajo</a:t>
            </a:r>
            <a:r>
              <a:rPr lang="es-AR" sz="4000" dirty="0">
                <a:solidFill>
                  <a:srgbClr val="EBEBEB"/>
                </a:solidFill>
                <a:latin typeface="Calibri" panose="020F0502020204030204" pitchFamily="34" charset="0"/>
                <a:ea typeface="Calibri" panose="020F0502020204030204" pitchFamily="34" charset="0"/>
              </a:rPr>
              <a:t> </a:t>
            </a:r>
            <a:br>
              <a:rPr lang="es-AR" sz="4000" dirty="0">
                <a:solidFill>
                  <a:srgbClr val="EBEBEB"/>
                </a:solidFill>
                <a:latin typeface="Calibri" panose="020F0502020204030204" pitchFamily="34" charset="0"/>
                <a:ea typeface="Calibri" panose="020F0502020204030204" pitchFamily="34" charset="0"/>
              </a:rPr>
            </a:br>
            <a:r>
              <a:rPr lang="es-AR" sz="4000" dirty="0">
                <a:solidFill>
                  <a:srgbClr val="EBEBEB"/>
                </a:solidFill>
                <a:latin typeface="Calibri" panose="020F0502020204030204" pitchFamily="34" charset="0"/>
                <a:ea typeface="Calibri" panose="020F0502020204030204" pitchFamily="34" charset="0"/>
              </a:rPr>
              <a:t>-</a:t>
            </a:r>
            <a:r>
              <a:rPr lang="es-AR" sz="4000" b="1" dirty="0">
                <a:solidFill>
                  <a:srgbClr val="EBEBEB"/>
                </a:solidFill>
                <a:latin typeface="Calibri" panose="020F0502020204030204" pitchFamily="34" charset="0"/>
                <a:ea typeface="Calibri" panose="020F0502020204030204" pitchFamily="34" charset="0"/>
              </a:rPr>
              <a:t>Sustituir</a:t>
            </a:r>
            <a:r>
              <a:rPr lang="es-AR" sz="4000" dirty="0">
                <a:solidFill>
                  <a:srgbClr val="EBEBEB"/>
                </a:solidFill>
                <a:latin typeface="Calibri" panose="020F0502020204030204" pitchFamily="34" charset="0"/>
                <a:ea typeface="Calibri" panose="020F0502020204030204" pitchFamily="34" charset="0"/>
              </a:rPr>
              <a:t> el régimen indemnizatorio </a:t>
            </a:r>
            <a:br>
              <a:rPr lang="es-AR" sz="4000" dirty="0">
                <a:solidFill>
                  <a:srgbClr val="EBEBEB"/>
                </a:solidFill>
                <a:latin typeface="Calibri" panose="020F0502020204030204" pitchFamily="34" charset="0"/>
                <a:ea typeface="Calibri" panose="020F0502020204030204" pitchFamily="34" charset="0"/>
              </a:rPr>
            </a:br>
            <a:r>
              <a:rPr lang="es-AR" sz="4000" dirty="0">
                <a:solidFill>
                  <a:srgbClr val="EBEBEB"/>
                </a:solidFill>
                <a:latin typeface="Calibri" panose="020F0502020204030204" pitchFamily="34" charset="0"/>
                <a:ea typeface="Calibri" panose="020F0502020204030204" pitchFamily="34" charset="0"/>
              </a:rPr>
              <a:t>-</a:t>
            </a:r>
            <a:r>
              <a:rPr lang="es-AR" sz="4000" b="1" dirty="0">
                <a:solidFill>
                  <a:srgbClr val="EBEBEB"/>
                </a:solidFill>
                <a:latin typeface="Calibri" panose="020F0502020204030204" pitchFamily="34" charset="0"/>
                <a:ea typeface="Calibri" panose="020F0502020204030204" pitchFamily="34" charset="0"/>
              </a:rPr>
              <a:t>Fondo o sistema de cese laboral</a:t>
            </a:r>
            <a:r>
              <a:rPr lang="es-AR" sz="4000" dirty="0">
                <a:solidFill>
                  <a:srgbClr val="EBEBEB"/>
                </a:solidFill>
                <a:latin typeface="Calibri" panose="020F0502020204030204" pitchFamily="34" charset="0"/>
                <a:ea typeface="Calibri" panose="020F0502020204030204" pitchFamily="34" charset="0"/>
              </a:rPr>
              <a:t> </a:t>
            </a:r>
            <a:br>
              <a:rPr lang="es-AR" sz="4000" dirty="0">
                <a:solidFill>
                  <a:srgbClr val="EBEBEB"/>
                </a:solidFill>
                <a:latin typeface="Calibri" panose="020F0502020204030204" pitchFamily="34" charset="0"/>
                <a:ea typeface="Calibri" panose="020F0502020204030204" pitchFamily="34" charset="0"/>
              </a:rPr>
            </a:br>
            <a:r>
              <a:rPr lang="es-AR" sz="4000" dirty="0">
                <a:solidFill>
                  <a:srgbClr val="EBEBEB"/>
                </a:solidFill>
                <a:latin typeface="Calibri" panose="020F0502020204030204" pitchFamily="34" charset="0"/>
                <a:ea typeface="Calibri" panose="020F0502020204030204" pitchFamily="34" charset="0"/>
              </a:rPr>
              <a:t>-Parámetros que disponga el PEN</a:t>
            </a:r>
            <a:br>
              <a:rPr lang="es-AR" sz="4000" dirty="0">
                <a:solidFill>
                  <a:srgbClr val="EBEBEB"/>
                </a:solidFill>
                <a:latin typeface="Calibri" panose="020F0502020204030204" pitchFamily="34" charset="0"/>
                <a:ea typeface="Calibri" panose="020F0502020204030204" pitchFamily="34" charset="0"/>
              </a:rPr>
            </a:br>
            <a:br>
              <a:rPr lang="es-AR" sz="4000" dirty="0">
                <a:solidFill>
                  <a:srgbClr val="EBEBEB"/>
                </a:solidFill>
                <a:latin typeface="Calibri" panose="020F0502020204030204" pitchFamily="34" charset="0"/>
                <a:ea typeface="Calibri" panose="020F0502020204030204" pitchFamily="34" charset="0"/>
              </a:rPr>
            </a:br>
            <a:r>
              <a:rPr lang="es-AR" sz="3600" b="1" dirty="0">
                <a:latin typeface="Calibri" panose="020F0502020204030204" pitchFamily="34" charset="0"/>
                <a:ea typeface="Calibri" panose="020F0502020204030204" pitchFamily="34" charset="0"/>
              </a:rPr>
              <a:t> </a:t>
            </a:r>
            <a:br>
              <a:rPr lang="es-AR" sz="3600" dirty="0">
                <a:latin typeface="Calibri" panose="020F0502020204030204" pitchFamily="34" charset="0"/>
                <a:ea typeface="Calibri" panose="020F0502020204030204" pitchFamily="34" charset="0"/>
              </a:rPr>
            </a:br>
            <a:endParaRPr lang="es-AR" sz="2800" dirty="0"/>
          </a:p>
        </p:txBody>
      </p:sp>
      <p:sp>
        <p:nvSpPr>
          <p:cNvPr id="4" name="CuadroTexto 3">
            <a:extLst>
              <a:ext uri="{FF2B5EF4-FFF2-40B4-BE49-F238E27FC236}">
                <a16:creationId xmlns:a16="http://schemas.microsoft.com/office/drawing/2014/main" id="{855D4C32-E55C-4A53-9C1D-029881ACB500}"/>
              </a:ext>
            </a:extLst>
          </p:cNvPr>
          <p:cNvSpPr txBox="1"/>
          <p:nvPr/>
        </p:nvSpPr>
        <p:spPr>
          <a:xfrm>
            <a:off x="493059" y="470647"/>
            <a:ext cx="9834282" cy="646331"/>
          </a:xfrm>
          <a:prstGeom prst="rect">
            <a:avLst/>
          </a:prstGeom>
          <a:noFill/>
        </p:spPr>
        <p:txBody>
          <a:bodyPr wrap="square" rtlCol="0">
            <a:spAutoFit/>
          </a:bodyPr>
          <a:lstStyle/>
          <a:p>
            <a:pPr lvl="0"/>
            <a:r>
              <a:rPr lang="es-AR" sz="3600" b="1" dirty="0">
                <a:solidFill>
                  <a:prstClr val="white"/>
                </a:solidFill>
              </a:rPr>
              <a:t>Capítulo III - Fondo de cese - Artículo 96 LB </a:t>
            </a:r>
          </a:p>
        </p:txBody>
      </p:sp>
      <p:pic>
        <p:nvPicPr>
          <p:cNvPr id="3" name="Imagen 2">
            <a:extLst>
              <a:ext uri="{FF2B5EF4-FFF2-40B4-BE49-F238E27FC236}">
                <a16:creationId xmlns:a16="http://schemas.microsoft.com/office/drawing/2014/main" id="{64A44537-8BE3-4794-B53E-5378B56627FA}"/>
              </a:ext>
            </a:extLst>
          </p:cNvPr>
          <p:cNvPicPr>
            <a:picLocks noChangeAspect="1"/>
          </p:cNvPicPr>
          <p:nvPr/>
        </p:nvPicPr>
        <p:blipFill>
          <a:blip r:embed="rId2"/>
          <a:stretch>
            <a:fillRect/>
          </a:stretch>
        </p:blipFill>
        <p:spPr>
          <a:xfrm>
            <a:off x="10393524" y="0"/>
            <a:ext cx="1798476" cy="1804572"/>
          </a:xfrm>
          <a:prstGeom prst="rect">
            <a:avLst/>
          </a:prstGeom>
        </p:spPr>
      </p:pic>
    </p:spTree>
    <p:extLst>
      <p:ext uri="{BB962C8B-B14F-4D97-AF65-F5344CB8AC3E}">
        <p14:creationId xmlns:p14="http://schemas.microsoft.com/office/powerpoint/2010/main" val="1775767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8CC5-E183-4F79-8E4E-9A2DC6FB5E1B}"/>
              </a:ext>
            </a:extLst>
          </p:cNvPr>
          <p:cNvSpPr>
            <a:spLocks noGrp="1"/>
          </p:cNvSpPr>
          <p:nvPr>
            <p:ph type="ctrTitle" idx="4294967295"/>
          </p:nvPr>
        </p:nvSpPr>
        <p:spPr>
          <a:xfrm>
            <a:off x="215152" y="1116978"/>
            <a:ext cx="11483789" cy="5270375"/>
          </a:xfrm>
        </p:spPr>
        <p:txBody>
          <a:bodyPr/>
          <a:lstStyle/>
          <a:p>
            <a:br>
              <a:rPr lang="es-AR" sz="4000" b="1" dirty="0">
                <a:solidFill>
                  <a:srgbClr val="EBEBEB"/>
                </a:solidFill>
                <a:latin typeface="Calibri" panose="020F0502020204030204" pitchFamily="34" charset="0"/>
                <a:ea typeface="Calibri" panose="020F0502020204030204" pitchFamily="34" charset="0"/>
              </a:rPr>
            </a:br>
            <a:r>
              <a:rPr lang="es-AR" sz="4000" b="1" dirty="0">
                <a:solidFill>
                  <a:srgbClr val="EBEBEB"/>
                </a:solidFill>
                <a:latin typeface="Calibri" panose="020F0502020204030204" pitchFamily="34" charset="0"/>
                <a:ea typeface="Calibri" panose="020F0502020204030204" pitchFamily="34" charset="0"/>
              </a:rPr>
              <a:t>Sistema privado de capitalización:</a:t>
            </a:r>
            <a:br>
              <a:rPr lang="es-AR" sz="4000" b="1" dirty="0">
                <a:solidFill>
                  <a:srgbClr val="EBEBEB"/>
                </a:solidFill>
                <a:latin typeface="Calibri" panose="020F0502020204030204" pitchFamily="34" charset="0"/>
                <a:ea typeface="Calibri" panose="020F0502020204030204" pitchFamily="34" charset="0"/>
              </a:rPr>
            </a:br>
            <a:br>
              <a:rPr lang="es-AR" sz="4000" b="1" dirty="0">
                <a:solidFill>
                  <a:srgbClr val="EBEBEB"/>
                </a:solidFill>
                <a:latin typeface="Calibri" panose="020F0502020204030204" pitchFamily="34" charset="0"/>
                <a:ea typeface="Calibri" panose="020F0502020204030204" pitchFamily="34" charset="0"/>
              </a:rPr>
            </a:br>
            <a:r>
              <a:rPr lang="es-AR" sz="4000" b="1" dirty="0">
                <a:solidFill>
                  <a:srgbClr val="EBEBEB"/>
                </a:solidFill>
                <a:latin typeface="Calibri" panose="020F0502020204030204" pitchFamily="34" charset="0"/>
                <a:ea typeface="Calibri" panose="020F0502020204030204" pitchFamily="34" charset="0"/>
              </a:rPr>
              <a:t>•	Pago indemnización art. 245 LCT</a:t>
            </a:r>
            <a:br>
              <a:rPr lang="es-AR" sz="4000" b="1" dirty="0">
                <a:solidFill>
                  <a:srgbClr val="EBEBEB"/>
                </a:solidFill>
                <a:latin typeface="Calibri" panose="020F0502020204030204" pitchFamily="34" charset="0"/>
                <a:ea typeface="Calibri" panose="020F0502020204030204" pitchFamily="34" charset="0"/>
              </a:rPr>
            </a:br>
            <a:br>
              <a:rPr lang="es-AR" sz="4000" b="1" dirty="0">
                <a:solidFill>
                  <a:srgbClr val="EBEBEB"/>
                </a:solidFill>
                <a:latin typeface="Calibri" panose="020F0502020204030204" pitchFamily="34" charset="0"/>
                <a:ea typeface="Calibri" panose="020F0502020204030204" pitchFamily="34" charset="0"/>
              </a:rPr>
            </a:br>
            <a:r>
              <a:rPr lang="es-AR" sz="4000" b="1" dirty="0">
                <a:solidFill>
                  <a:srgbClr val="EBEBEB"/>
                </a:solidFill>
                <a:latin typeface="Calibri" panose="020F0502020204030204" pitchFamily="34" charset="0"/>
                <a:ea typeface="Calibri" panose="020F0502020204030204" pitchFamily="34" charset="0"/>
              </a:rPr>
              <a:t>•	Pago de fondo de cese laboral</a:t>
            </a:r>
            <a:br>
              <a:rPr lang="es-AR" sz="4000" b="1" dirty="0">
                <a:solidFill>
                  <a:srgbClr val="EBEBEB"/>
                </a:solidFill>
                <a:latin typeface="Calibri" panose="020F0502020204030204" pitchFamily="34" charset="0"/>
                <a:ea typeface="Calibri" panose="020F0502020204030204" pitchFamily="34" charset="0"/>
              </a:rPr>
            </a:br>
            <a:br>
              <a:rPr lang="es-AR" sz="4000" b="1" dirty="0">
                <a:solidFill>
                  <a:srgbClr val="EBEBEB"/>
                </a:solidFill>
                <a:latin typeface="Calibri" panose="020F0502020204030204" pitchFamily="34" charset="0"/>
                <a:ea typeface="Calibri" panose="020F0502020204030204" pitchFamily="34" charset="0"/>
              </a:rPr>
            </a:br>
            <a:r>
              <a:rPr lang="es-AR" sz="4000" b="1" dirty="0">
                <a:solidFill>
                  <a:srgbClr val="EBEBEB"/>
                </a:solidFill>
                <a:latin typeface="Calibri" panose="020F0502020204030204" pitchFamily="34" charset="0"/>
                <a:ea typeface="Calibri" panose="020F0502020204030204" pitchFamily="34" charset="0"/>
              </a:rPr>
              <a:t>•	Pago de sumas libremente pactadas para desvinculación de mutuo acuerdo (art.241 LCT).</a:t>
            </a:r>
            <a:br>
              <a:rPr lang="es-AR" sz="4000" b="1" dirty="0">
                <a:solidFill>
                  <a:srgbClr val="EBEBEB"/>
                </a:solidFill>
                <a:latin typeface="Calibri" panose="020F0502020204030204" pitchFamily="34" charset="0"/>
                <a:ea typeface="Calibri" panose="020F0502020204030204" pitchFamily="34" charset="0"/>
              </a:rPr>
            </a:br>
            <a:r>
              <a:rPr lang="es-AR" sz="3600" b="1" dirty="0">
                <a:latin typeface="Calibri" panose="020F0502020204030204" pitchFamily="34" charset="0"/>
                <a:ea typeface="Calibri" panose="020F0502020204030204" pitchFamily="34" charset="0"/>
              </a:rPr>
              <a:t> </a:t>
            </a:r>
            <a:br>
              <a:rPr lang="es-AR" sz="3600" dirty="0">
                <a:latin typeface="Calibri" panose="020F0502020204030204" pitchFamily="34" charset="0"/>
                <a:ea typeface="Calibri" panose="020F0502020204030204" pitchFamily="34" charset="0"/>
              </a:rPr>
            </a:br>
            <a:endParaRPr lang="es-AR" sz="2800" dirty="0"/>
          </a:p>
        </p:txBody>
      </p:sp>
      <p:sp>
        <p:nvSpPr>
          <p:cNvPr id="4" name="CuadroTexto 3">
            <a:extLst>
              <a:ext uri="{FF2B5EF4-FFF2-40B4-BE49-F238E27FC236}">
                <a16:creationId xmlns:a16="http://schemas.microsoft.com/office/drawing/2014/main" id="{855D4C32-E55C-4A53-9C1D-029881ACB500}"/>
              </a:ext>
            </a:extLst>
          </p:cNvPr>
          <p:cNvSpPr txBox="1"/>
          <p:nvPr/>
        </p:nvSpPr>
        <p:spPr>
          <a:xfrm>
            <a:off x="493059" y="470647"/>
            <a:ext cx="10035988" cy="646331"/>
          </a:xfrm>
          <a:prstGeom prst="rect">
            <a:avLst/>
          </a:prstGeom>
          <a:noFill/>
        </p:spPr>
        <p:txBody>
          <a:bodyPr wrap="square" rtlCol="0">
            <a:spAutoFit/>
          </a:bodyPr>
          <a:lstStyle/>
          <a:p>
            <a:pPr lvl="0"/>
            <a:r>
              <a:rPr lang="es-AR" sz="3600" b="1" dirty="0">
                <a:solidFill>
                  <a:prstClr val="white"/>
                </a:solidFill>
              </a:rPr>
              <a:t>Capítulo III - Fondo de cese - Artículo 96 LB </a:t>
            </a:r>
          </a:p>
        </p:txBody>
      </p:sp>
      <p:pic>
        <p:nvPicPr>
          <p:cNvPr id="3" name="Imagen 2">
            <a:extLst>
              <a:ext uri="{FF2B5EF4-FFF2-40B4-BE49-F238E27FC236}">
                <a16:creationId xmlns:a16="http://schemas.microsoft.com/office/drawing/2014/main" id="{8C078FCC-9941-4CAC-B3C1-507388F33DD3}"/>
              </a:ext>
            </a:extLst>
          </p:cNvPr>
          <p:cNvPicPr>
            <a:picLocks noChangeAspect="1"/>
          </p:cNvPicPr>
          <p:nvPr/>
        </p:nvPicPr>
        <p:blipFill>
          <a:blip r:embed="rId2"/>
          <a:stretch>
            <a:fillRect/>
          </a:stretch>
        </p:blipFill>
        <p:spPr>
          <a:xfrm>
            <a:off x="10393524" y="0"/>
            <a:ext cx="1798476" cy="1804572"/>
          </a:xfrm>
          <a:prstGeom prst="rect">
            <a:avLst/>
          </a:prstGeom>
        </p:spPr>
      </p:pic>
    </p:spTree>
    <p:extLst>
      <p:ext uri="{BB962C8B-B14F-4D97-AF65-F5344CB8AC3E}">
        <p14:creationId xmlns:p14="http://schemas.microsoft.com/office/powerpoint/2010/main" val="3032801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8CC5-E183-4F79-8E4E-9A2DC6FB5E1B}"/>
              </a:ext>
            </a:extLst>
          </p:cNvPr>
          <p:cNvSpPr>
            <a:spLocks noGrp="1"/>
          </p:cNvSpPr>
          <p:nvPr>
            <p:ph type="ctrTitle" idx="4294967295"/>
          </p:nvPr>
        </p:nvSpPr>
        <p:spPr>
          <a:xfrm>
            <a:off x="215152" y="1116978"/>
            <a:ext cx="11483789" cy="5270375"/>
          </a:xfrm>
        </p:spPr>
        <p:txBody>
          <a:bodyPr/>
          <a:lstStyle/>
          <a:p>
            <a:br>
              <a:rPr lang="es-AR" sz="4000" b="1" dirty="0">
                <a:solidFill>
                  <a:srgbClr val="EBEBEB"/>
                </a:solidFill>
                <a:latin typeface="Calibri" panose="020F0502020204030204" pitchFamily="34" charset="0"/>
                <a:ea typeface="Calibri" panose="020F0502020204030204" pitchFamily="34" charset="0"/>
              </a:rPr>
            </a:br>
            <a:r>
              <a:rPr lang="es-AR" sz="4000" b="1" dirty="0">
                <a:solidFill>
                  <a:srgbClr val="EBEBEB"/>
                </a:solidFill>
                <a:latin typeface="Calibri" panose="020F0502020204030204" pitchFamily="34" charset="0"/>
                <a:ea typeface="Calibri" panose="020F0502020204030204" pitchFamily="34" charset="0"/>
              </a:rPr>
              <a:t>Régimen de auto seguro:</a:t>
            </a:r>
            <a:br>
              <a:rPr lang="es-AR" sz="4000" b="1" dirty="0">
                <a:solidFill>
                  <a:srgbClr val="EBEBEB"/>
                </a:solidFill>
                <a:latin typeface="Calibri" panose="020F0502020204030204" pitchFamily="34" charset="0"/>
                <a:ea typeface="Calibri" panose="020F0502020204030204" pitchFamily="34" charset="0"/>
              </a:rPr>
            </a:br>
            <a:r>
              <a:rPr lang="es-AR" sz="4000" b="1" dirty="0">
                <a:solidFill>
                  <a:srgbClr val="EBEBEB"/>
                </a:solidFill>
                <a:latin typeface="Calibri" panose="020F0502020204030204" pitchFamily="34" charset="0"/>
                <a:ea typeface="Calibri" panose="020F0502020204030204" pitchFamily="34" charset="0"/>
              </a:rPr>
              <a:t> </a:t>
            </a:r>
            <a:br>
              <a:rPr lang="es-AR" sz="4000" b="1" dirty="0">
                <a:solidFill>
                  <a:srgbClr val="EBEBEB"/>
                </a:solidFill>
                <a:latin typeface="Calibri" panose="020F0502020204030204" pitchFamily="34" charset="0"/>
                <a:ea typeface="Calibri" panose="020F0502020204030204" pitchFamily="34" charset="0"/>
              </a:rPr>
            </a:br>
            <a:r>
              <a:rPr lang="es-AR" sz="4000" b="1" dirty="0">
                <a:solidFill>
                  <a:srgbClr val="EBEBEB"/>
                </a:solidFill>
                <a:latin typeface="Calibri" panose="020F0502020204030204" pitchFamily="34" charset="0"/>
                <a:ea typeface="Calibri" panose="020F0502020204030204" pitchFamily="34" charset="0"/>
              </a:rPr>
              <a:t>•	En todos los casos, las empresas podrán </a:t>
            </a:r>
            <a:r>
              <a:rPr lang="es-AR" sz="4000" b="1" dirty="0" err="1">
                <a:solidFill>
                  <a:srgbClr val="EBEBEB"/>
                </a:solidFill>
                <a:latin typeface="Calibri" panose="020F0502020204030204" pitchFamily="34" charset="0"/>
                <a:ea typeface="Calibri" panose="020F0502020204030204" pitchFamily="34" charset="0"/>
              </a:rPr>
              <a:t>auto-asegurarse</a:t>
            </a:r>
            <a:r>
              <a:rPr lang="es-AR" sz="4000" b="1" dirty="0">
                <a:solidFill>
                  <a:srgbClr val="EBEBEB"/>
                </a:solidFill>
                <a:latin typeface="Calibri" panose="020F0502020204030204" pitchFamily="34" charset="0"/>
                <a:ea typeface="Calibri" panose="020F0502020204030204" pitchFamily="34" charset="0"/>
              </a:rPr>
              <a:t> en el sistema que se defina.</a:t>
            </a:r>
            <a:br>
              <a:rPr lang="es-AR" sz="4000" b="1" dirty="0">
                <a:solidFill>
                  <a:srgbClr val="EBEBEB"/>
                </a:solidFill>
                <a:latin typeface="Calibri" panose="020F0502020204030204" pitchFamily="34" charset="0"/>
                <a:ea typeface="Calibri" panose="020F0502020204030204" pitchFamily="34" charset="0"/>
              </a:rPr>
            </a:br>
            <a:endParaRPr lang="es-AR" sz="2800" dirty="0"/>
          </a:p>
        </p:txBody>
      </p:sp>
      <p:sp>
        <p:nvSpPr>
          <p:cNvPr id="4" name="CuadroTexto 3">
            <a:extLst>
              <a:ext uri="{FF2B5EF4-FFF2-40B4-BE49-F238E27FC236}">
                <a16:creationId xmlns:a16="http://schemas.microsoft.com/office/drawing/2014/main" id="{855D4C32-E55C-4A53-9C1D-029881ACB500}"/>
              </a:ext>
            </a:extLst>
          </p:cNvPr>
          <p:cNvSpPr txBox="1"/>
          <p:nvPr/>
        </p:nvSpPr>
        <p:spPr>
          <a:xfrm>
            <a:off x="493059" y="470647"/>
            <a:ext cx="10035988" cy="646331"/>
          </a:xfrm>
          <a:prstGeom prst="rect">
            <a:avLst/>
          </a:prstGeom>
          <a:noFill/>
        </p:spPr>
        <p:txBody>
          <a:bodyPr wrap="square" rtlCol="0">
            <a:spAutoFit/>
          </a:bodyPr>
          <a:lstStyle/>
          <a:p>
            <a:pPr lvl="0"/>
            <a:r>
              <a:rPr lang="es-AR" sz="3600" b="1" dirty="0">
                <a:solidFill>
                  <a:prstClr val="white"/>
                </a:solidFill>
              </a:rPr>
              <a:t>Capítulo III - Fondo de cese - Artículo 96 LB </a:t>
            </a:r>
          </a:p>
        </p:txBody>
      </p:sp>
      <p:pic>
        <p:nvPicPr>
          <p:cNvPr id="3" name="Imagen 2">
            <a:extLst>
              <a:ext uri="{FF2B5EF4-FFF2-40B4-BE49-F238E27FC236}">
                <a16:creationId xmlns:a16="http://schemas.microsoft.com/office/drawing/2014/main" id="{8C078FCC-9941-4CAC-B3C1-507388F33DD3}"/>
              </a:ext>
            </a:extLst>
          </p:cNvPr>
          <p:cNvPicPr>
            <a:picLocks noChangeAspect="1"/>
          </p:cNvPicPr>
          <p:nvPr/>
        </p:nvPicPr>
        <p:blipFill>
          <a:blip r:embed="rId2"/>
          <a:stretch>
            <a:fillRect/>
          </a:stretch>
        </p:blipFill>
        <p:spPr>
          <a:xfrm>
            <a:off x="10393524" y="0"/>
            <a:ext cx="1798476" cy="1804572"/>
          </a:xfrm>
          <a:prstGeom prst="rect">
            <a:avLst/>
          </a:prstGeom>
        </p:spPr>
      </p:pic>
    </p:spTree>
    <p:extLst>
      <p:ext uri="{BB962C8B-B14F-4D97-AF65-F5344CB8AC3E}">
        <p14:creationId xmlns:p14="http://schemas.microsoft.com/office/powerpoint/2010/main" val="11344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55D4C32-E55C-4A53-9C1D-029881ACB500}"/>
              </a:ext>
            </a:extLst>
          </p:cNvPr>
          <p:cNvSpPr txBox="1"/>
          <p:nvPr/>
        </p:nvSpPr>
        <p:spPr>
          <a:xfrm>
            <a:off x="762001" y="2649071"/>
            <a:ext cx="10035988" cy="1754326"/>
          </a:xfrm>
          <a:prstGeom prst="rect">
            <a:avLst/>
          </a:prstGeom>
          <a:noFill/>
        </p:spPr>
        <p:txBody>
          <a:bodyPr wrap="square" rtlCol="0">
            <a:spAutoFit/>
          </a:bodyPr>
          <a:lstStyle/>
          <a:p>
            <a:pPr lvl="0" algn="ctr"/>
            <a:r>
              <a:rPr lang="es-AR" sz="3600" b="1" dirty="0">
                <a:solidFill>
                  <a:prstClr val="white"/>
                </a:solidFill>
              </a:rPr>
              <a:t>Capítulo IV - De los trabajadores independientes con colaboradores Artículo 97. Ley de Bases</a:t>
            </a:r>
          </a:p>
        </p:txBody>
      </p:sp>
      <p:pic>
        <p:nvPicPr>
          <p:cNvPr id="3" name="Imagen 2">
            <a:extLst>
              <a:ext uri="{FF2B5EF4-FFF2-40B4-BE49-F238E27FC236}">
                <a16:creationId xmlns:a16="http://schemas.microsoft.com/office/drawing/2014/main" id="{8C078FCC-9941-4CAC-B3C1-507388F33DD3}"/>
              </a:ext>
            </a:extLst>
          </p:cNvPr>
          <p:cNvPicPr>
            <a:picLocks noChangeAspect="1"/>
          </p:cNvPicPr>
          <p:nvPr/>
        </p:nvPicPr>
        <p:blipFill>
          <a:blip r:embed="rId2"/>
          <a:stretch>
            <a:fillRect/>
          </a:stretch>
        </p:blipFill>
        <p:spPr>
          <a:xfrm>
            <a:off x="10393524" y="0"/>
            <a:ext cx="1798476" cy="1804572"/>
          </a:xfrm>
          <a:prstGeom prst="rect">
            <a:avLst/>
          </a:prstGeom>
        </p:spPr>
      </p:pic>
    </p:spTree>
    <p:extLst>
      <p:ext uri="{BB962C8B-B14F-4D97-AF65-F5344CB8AC3E}">
        <p14:creationId xmlns:p14="http://schemas.microsoft.com/office/powerpoint/2010/main" val="191360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adroTexto 1">
            <a:extLst>
              <a:ext uri="{FF2B5EF4-FFF2-40B4-BE49-F238E27FC236}">
                <a16:creationId xmlns:a16="http://schemas.microsoft.com/office/drawing/2014/main" id="{AEBAC031-0B07-4A14-B6EC-FF0DD962994D}"/>
              </a:ext>
            </a:extLst>
          </p:cNvPr>
          <p:cNvSpPr txBox="1">
            <a:spLocks noChangeArrowheads="1"/>
          </p:cNvSpPr>
          <p:nvPr/>
        </p:nvSpPr>
        <p:spPr bwMode="auto">
          <a:xfrm>
            <a:off x="632013" y="260351"/>
            <a:ext cx="8416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0" fontAlgn="base" hangingPunct="0">
              <a:spcBef>
                <a:spcPct val="0"/>
              </a:spcBef>
              <a:spcAft>
                <a:spcPct val="0"/>
              </a:spcAft>
              <a:buClrTx/>
              <a:buSzTx/>
              <a:buNone/>
            </a:pPr>
            <a:r>
              <a:rPr lang="es-AR" altLang="es-AR" sz="2800" b="1" dirty="0">
                <a:solidFill>
                  <a:srgbClr val="FFFFFF"/>
                </a:solidFill>
              </a:rPr>
              <a:t>Artículo 97 - Trabajador independiente 1° Parte   </a:t>
            </a:r>
            <a:endParaRPr lang="es-AR" altLang="es-AR" sz="1400" b="1" dirty="0">
              <a:solidFill>
                <a:prstClr val="white"/>
              </a:solidFill>
            </a:endParaRPr>
          </a:p>
        </p:txBody>
      </p:sp>
      <p:sp>
        <p:nvSpPr>
          <p:cNvPr id="24579" name="Rectángulo 2">
            <a:extLst>
              <a:ext uri="{FF2B5EF4-FFF2-40B4-BE49-F238E27FC236}">
                <a16:creationId xmlns:a16="http://schemas.microsoft.com/office/drawing/2014/main" id="{7AD2B5D8-3694-46A1-9ADA-88BBDE1CE431}"/>
              </a:ext>
            </a:extLst>
          </p:cNvPr>
          <p:cNvSpPr>
            <a:spLocks noChangeArrowheads="1"/>
          </p:cNvSpPr>
          <p:nvPr/>
        </p:nvSpPr>
        <p:spPr bwMode="auto">
          <a:xfrm>
            <a:off x="632013" y="1644651"/>
            <a:ext cx="9640702" cy="443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0" fontAlgn="base" hangingPunct="0">
              <a:lnSpc>
                <a:spcPct val="150000"/>
              </a:lnSpc>
              <a:spcBef>
                <a:spcPct val="0"/>
              </a:spcBef>
              <a:spcAft>
                <a:spcPct val="0"/>
              </a:spcAft>
              <a:buClrTx/>
              <a:buSzTx/>
              <a:buNone/>
            </a:pPr>
            <a:r>
              <a:rPr lang="es-AR" altLang="es-AR" sz="3200" dirty="0">
                <a:solidFill>
                  <a:srgbClr val="FFFFFF"/>
                </a:solidFill>
              </a:rPr>
              <a:t>El trabajador independiente </a:t>
            </a:r>
            <a:r>
              <a:rPr lang="es-AR" altLang="es-AR" sz="3200" b="1" dirty="0">
                <a:solidFill>
                  <a:srgbClr val="FFFFFF"/>
                </a:solidFill>
              </a:rPr>
              <a:t>podrá contar </a:t>
            </a:r>
            <a:r>
              <a:rPr lang="es-AR" altLang="es-AR" sz="3200" dirty="0">
                <a:solidFill>
                  <a:srgbClr val="FFFFFF"/>
                </a:solidFill>
              </a:rPr>
              <a:t>con hasta otros tres (3) trabajadores independientes para llevar adelante un </a:t>
            </a:r>
            <a:r>
              <a:rPr lang="es-AR" altLang="es-AR" sz="3200" b="1" dirty="0">
                <a:solidFill>
                  <a:srgbClr val="FFFFFF"/>
                </a:solidFill>
              </a:rPr>
              <a:t>emprendimiento productivo</a:t>
            </a:r>
            <a:r>
              <a:rPr lang="es-AR" altLang="es-AR" sz="3200" dirty="0">
                <a:solidFill>
                  <a:srgbClr val="FFFFFF"/>
                </a:solidFill>
              </a:rPr>
              <a:t> y podrá acogerse a un </a:t>
            </a:r>
            <a:r>
              <a:rPr lang="es-AR" altLang="es-AR" sz="3200" b="1" dirty="0">
                <a:solidFill>
                  <a:srgbClr val="FFFFFF"/>
                </a:solidFill>
              </a:rPr>
              <a:t>régimen especial unificado</a:t>
            </a:r>
            <a:r>
              <a:rPr lang="es-AR" altLang="es-AR" sz="3200" dirty="0">
                <a:solidFill>
                  <a:srgbClr val="FFFFFF"/>
                </a:solidFill>
              </a:rPr>
              <a:t> que al efecto reglamentará el Poder Ejecutivo nacional.</a:t>
            </a:r>
          </a:p>
        </p:txBody>
      </p:sp>
      <p:pic>
        <p:nvPicPr>
          <p:cNvPr id="2" name="Imagen 1">
            <a:extLst>
              <a:ext uri="{FF2B5EF4-FFF2-40B4-BE49-F238E27FC236}">
                <a16:creationId xmlns:a16="http://schemas.microsoft.com/office/drawing/2014/main" id="{B7337330-E239-44D2-AECA-4DB19F3A7100}"/>
              </a:ext>
            </a:extLst>
          </p:cNvPr>
          <p:cNvPicPr>
            <a:picLocks noChangeAspect="1"/>
          </p:cNvPicPr>
          <p:nvPr/>
        </p:nvPicPr>
        <p:blipFill>
          <a:blip r:embed="rId2"/>
          <a:stretch>
            <a:fillRect/>
          </a:stretch>
        </p:blipFill>
        <p:spPr>
          <a:xfrm>
            <a:off x="10303876" y="0"/>
            <a:ext cx="1888123" cy="180457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2B188EB4-06F2-485B-AB7F-794F6B80B3C6}"/>
              </a:ext>
            </a:extLst>
          </p:cNvPr>
          <p:cNvSpPr/>
          <p:nvPr/>
        </p:nvSpPr>
        <p:spPr>
          <a:xfrm>
            <a:off x="2135188" y="1844675"/>
            <a:ext cx="4608512"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AR">
              <a:solidFill>
                <a:prstClr val="white"/>
              </a:solidFill>
              <a:latin typeface="Century Gothic" panose="020B0502020202020204"/>
            </a:endParaRPr>
          </a:p>
        </p:txBody>
      </p:sp>
      <p:sp>
        <p:nvSpPr>
          <p:cNvPr id="25603" name="Rectangle 2">
            <a:extLst>
              <a:ext uri="{FF2B5EF4-FFF2-40B4-BE49-F238E27FC236}">
                <a16:creationId xmlns:a16="http://schemas.microsoft.com/office/drawing/2014/main" id="{DCDA0CA7-35D1-4585-9378-1F3EFC4EF5C9}"/>
              </a:ext>
            </a:extLst>
          </p:cNvPr>
          <p:cNvSpPr>
            <a:spLocks noGrp="1" noChangeArrowheads="1"/>
          </p:cNvSpPr>
          <p:nvPr>
            <p:ph type="title" idx="4294967295"/>
          </p:nvPr>
        </p:nvSpPr>
        <p:spPr>
          <a:xfrm>
            <a:off x="1552575" y="750889"/>
            <a:ext cx="9144000" cy="936625"/>
          </a:xfrm>
        </p:spPr>
        <p:txBody>
          <a:bodyPr anchor="ctr"/>
          <a:lstStyle/>
          <a:p>
            <a:pPr algn="ctr" eaLnBrk="1" hangingPunct="1">
              <a:lnSpc>
                <a:spcPct val="90000"/>
              </a:lnSpc>
            </a:pPr>
            <a:r>
              <a:rPr lang="es-ES" altLang="es-ES" sz="2800" b="1"/>
              <a:t>Trabajadores independientes con colaboradores</a:t>
            </a:r>
          </a:p>
        </p:txBody>
      </p:sp>
      <p:sp>
        <p:nvSpPr>
          <p:cNvPr id="5123" name="Rectangle 3">
            <a:extLst>
              <a:ext uri="{FF2B5EF4-FFF2-40B4-BE49-F238E27FC236}">
                <a16:creationId xmlns:a16="http://schemas.microsoft.com/office/drawing/2014/main" id="{D40A9B68-49DD-4294-BB5C-673CD5BA86DB}"/>
              </a:ext>
            </a:extLst>
          </p:cNvPr>
          <p:cNvSpPr>
            <a:spLocks noGrp="1" noChangeArrowheads="1"/>
          </p:cNvSpPr>
          <p:nvPr>
            <p:ph type="body" idx="4294967295"/>
          </p:nvPr>
        </p:nvSpPr>
        <p:spPr>
          <a:xfrm>
            <a:off x="1774825" y="1844676"/>
            <a:ext cx="8642350" cy="4513263"/>
          </a:xfrm>
          <a:solidFill>
            <a:schemeClr val="accent5">
              <a:lumMod val="50000"/>
            </a:schemeClr>
          </a:solidFill>
        </p:spPr>
        <p:txBody>
          <a:bodyPr rtlCol="0">
            <a:normAutofit/>
          </a:bodyPr>
          <a:lstStyle/>
          <a:p>
            <a:pPr defTabSz="457207" eaLnBrk="1" fontAlgn="auto" hangingPunct="1">
              <a:lnSpc>
                <a:spcPct val="90000"/>
              </a:lnSpc>
              <a:spcAft>
                <a:spcPts val="0"/>
              </a:spcAft>
              <a:buClr>
                <a:schemeClr val="bg2">
                  <a:lumMod val="40000"/>
                  <a:lumOff val="60000"/>
                </a:schemeClr>
              </a:buClr>
              <a:defRPr/>
            </a:pPr>
            <a:endParaRPr lang="es-ES" altLang="es-ES" dirty="0"/>
          </a:p>
          <a:p>
            <a:pPr algn="just" defTabSz="457207" eaLnBrk="1" fontAlgn="auto" hangingPunct="1">
              <a:lnSpc>
                <a:spcPct val="150000"/>
              </a:lnSpc>
              <a:spcAft>
                <a:spcPts val="0"/>
              </a:spcAft>
              <a:buClr>
                <a:schemeClr val="bg2">
                  <a:lumMod val="40000"/>
                  <a:lumOff val="60000"/>
                </a:schemeClr>
              </a:buClr>
              <a:defRPr/>
            </a:pPr>
            <a:r>
              <a:rPr lang="es-ES" altLang="es-ES" sz="2800" b="1" dirty="0"/>
              <a:t>Trabajador independiente      </a:t>
            </a:r>
            <a:r>
              <a:rPr lang="es-ES" altLang="es-ES" sz="2800" dirty="0"/>
              <a:t>no es empleador</a:t>
            </a:r>
          </a:p>
          <a:p>
            <a:pPr algn="just" defTabSz="457207" eaLnBrk="1" fontAlgn="auto" hangingPunct="1">
              <a:lnSpc>
                <a:spcPct val="150000"/>
              </a:lnSpc>
              <a:spcAft>
                <a:spcPts val="0"/>
              </a:spcAft>
              <a:buClr>
                <a:schemeClr val="bg2">
                  <a:lumMod val="40000"/>
                  <a:lumOff val="60000"/>
                </a:schemeClr>
              </a:buClr>
              <a:defRPr/>
            </a:pPr>
            <a:r>
              <a:rPr lang="es-ES" altLang="es-ES" sz="2800" b="1" dirty="0"/>
              <a:t>Emprendimiento productivo  </a:t>
            </a:r>
            <a:r>
              <a:rPr lang="es-ES" altLang="es-ES" sz="2800" dirty="0"/>
              <a:t>     no es empresa</a:t>
            </a:r>
          </a:p>
          <a:p>
            <a:pPr algn="just" defTabSz="457207" eaLnBrk="1" fontAlgn="auto" hangingPunct="1">
              <a:lnSpc>
                <a:spcPct val="150000"/>
              </a:lnSpc>
              <a:spcAft>
                <a:spcPts val="0"/>
              </a:spcAft>
              <a:buClr>
                <a:schemeClr val="bg2">
                  <a:lumMod val="40000"/>
                  <a:lumOff val="60000"/>
                </a:schemeClr>
              </a:buClr>
              <a:defRPr/>
            </a:pPr>
            <a:r>
              <a:rPr lang="es-ES" altLang="es-ES" sz="2800" b="1" dirty="0"/>
              <a:t>3 colaboradores          </a:t>
            </a:r>
            <a:r>
              <a:rPr lang="es-ES" altLang="es-ES" sz="2800" dirty="0"/>
              <a:t>no son trabajadores</a:t>
            </a:r>
          </a:p>
          <a:p>
            <a:pPr marL="0" indent="0" algn="just" defTabSz="457207" eaLnBrk="1" fontAlgn="auto" hangingPunct="1">
              <a:lnSpc>
                <a:spcPct val="150000"/>
              </a:lnSpc>
              <a:spcAft>
                <a:spcPts val="0"/>
              </a:spcAft>
              <a:buClr>
                <a:schemeClr val="bg2">
                  <a:lumMod val="40000"/>
                  <a:lumOff val="60000"/>
                </a:schemeClr>
              </a:buClr>
              <a:buNone/>
              <a:defRPr/>
            </a:pPr>
            <a:endParaRPr lang="es-ES" altLang="es-ES" sz="2800" dirty="0"/>
          </a:p>
          <a:p>
            <a:pPr marL="0" indent="0" algn="just" defTabSz="457207" eaLnBrk="1" fontAlgn="auto" hangingPunct="1">
              <a:lnSpc>
                <a:spcPct val="150000"/>
              </a:lnSpc>
              <a:spcAft>
                <a:spcPts val="0"/>
              </a:spcAft>
              <a:buClr>
                <a:schemeClr val="bg2">
                  <a:lumMod val="40000"/>
                  <a:lumOff val="60000"/>
                </a:schemeClr>
              </a:buClr>
              <a:buNone/>
              <a:defRPr/>
            </a:pPr>
            <a:r>
              <a:rPr lang="es-ES" altLang="es-ES" sz="2800" dirty="0"/>
              <a:t>                 </a:t>
            </a:r>
            <a:r>
              <a:rPr lang="es-ES" altLang="es-ES" sz="2800" b="1" dirty="0"/>
              <a:t>Trabajadores independientes</a:t>
            </a: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endParaRPr lang="es-ES" altLang="es-ES" sz="1900" dirty="0"/>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endParaRPr lang="es-ES" altLang="es-ES" sz="1900" dirty="0"/>
          </a:p>
        </p:txBody>
      </p:sp>
      <p:sp>
        <p:nvSpPr>
          <p:cNvPr id="3" name="Flecha: hacia abajo 2">
            <a:extLst>
              <a:ext uri="{FF2B5EF4-FFF2-40B4-BE49-F238E27FC236}">
                <a16:creationId xmlns:a16="http://schemas.microsoft.com/office/drawing/2014/main" id="{7971C05A-515D-43FD-83E8-1C554BA0384E}"/>
              </a:ext>
            </a:extLst>
          </p:cNvPr>
          <p:cNvSpPr/>
          <p:nvPr/>
        </p:nvSpPr>
        <p:spPr>
          <a:xfrm>
            <a:off x="4000501" y="4605339"/>
            <a:ext cx="358775" cy="719137"/>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s-AR">
              <a:solidFill>
                <a:prstClr val="black"/>
              </a:solidFill>
              <a:latin typeface="Century Gothic" panose="020B0502020202020204"/>
            </a:endParaRPr>
          </a:p>
        </p:txBody>
      </p:sp>
      <p:sp>
        <p:nvSpPr>
          <p:cNvPr id="6" name="Flecha: hacia abajo 5">
            <a:extLst>
              <a:ext uri="{FF2B5EF4-FFF2-40B4-BE49-F238E27FC236}">
                <a16:creationId xmlns:a16="http://schemas.microsoft.com/office/drawing/2014/main" id="{1F647033-1CF8-40D4-A503-6F834EE80E1F}"/>
              </a:ext>
            </a:extLst>
          </p:cNvPr>
          <p:cNvSpPr/>
          <p:nvPr/>
        </p:nvSpPr>
        <p:spPr>
          <a:xfrm rot="16200000">
            <a:off x="5339557" y="3920332"/>
            <a:ext cx="358775" cy="719138"/>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s-AR">
              <a:solidFill>
                <a:prstClr val="black"/>
              </a:solidFill>
              <a:latin typeface="Century Gothic" panose="020B0502020202020204"/>
            </a:endParaRPr>
          </a:p>
        </p:txBody>
      </p:sp>
      <p:sp>
        <p:nvSpPr>
          <p:cNvPr id="7" name="Flecha: hacia abajo 6">
            <a:extLst>
              <a:ext uri="{FF2B5EF4-FFF2-40B4-BE49-F238E27FC236}">
                <a16:creationId xmlns:a16="http://schemas.microsoft.com/office/drawing/2014/main" id="{68EF113B-6701-495D-ABF1-2DEA5058DEFA}"/>
              </a:ext>
            </a:extLst>
          </p:cNvPr>
          <p:cNvSpPr/>
          <p:nvPr/>
        </p:nvSpPr>
        <p:spPr>
          <a:xfrm rot="16200000">
            <a:off x="7138988" y="3109913"/>
            <a:ext cx="361950" cy="647700"/>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s-AR">
              <a:solidFill>
                <a:prstClr val="black"/>
              </a:solidFill>
              <a:latin typeface="Century Gothic" panose="020B0502020202020204"/>
            </a:endParaRPr>
          </a:p>
        </p:txBody>
      </p:sp>
      <p:sp>
        <p:nvSpPr>
          <p:cNvPr id="8" name="Flecha: hacia abajo 7">
            <a:extLst>
              <a:ext uri="{FF2B5EF4-FFF2-40B4-BE49-F238E27FC236}">
                <a16:creationId xmlns:a16="http://schemas.microsoft.com/office/drawing/2014/main" id="{562F25B7-9E6D-4588-A8BB-0350165B3606}"/>
              </a:ext>
            </a:extLst>
          </p:cNvPr>
          <p:cNvSpPr/>
          <p:nvPr/>
        </p:nvSpPr>
        <p:spPr>
          <a:xfrm rot="16200000">
            <a:off x="6815138" y="2478088"/>
            <a:ext cx="360363" cy="503238"/>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s-AR">
              <a:solidFill>
                <a:prstClr val="black"/>
              </a:solidFill>
              <a:latin typeface="Century Gothic" panose="020B0502020202020204"/>
            </a:endParaRPr>
          </a:p>
        </p:txBody>
      </p:sp>
      <p:pic>
        <p:nvPicPr>
          <p:cNvPr id="4" name="Imagen 3">
            <a:extLst>
              <a:ext uri="{FF2B5EF4-FFF2-40B4-BE49-F238E27FC236}">
                <a16:creationId xmlns:a16="http://schemas.microsoft.com/office/drawing/2014/main" id="{0117A005-C0B2-4680-B4BB-298353845B5B}"/>
              </a:ext>
            </a:extLst>
          </p:cNvPr>
          <p:cNvPicPr>
            <a:picLocks noChangeAspect="1"/>
          </p:cNvPicPr>
          <p:nvPr/>
        </p:nvPicPr>
        <p:blipFill>
          <a:blip r:embed="rId2"/>
          <a:stretch>
            <a:fillRect/>
          </a:stretch>
        </p:blipFill>
        <p:spPr>
          <a:xfrm>
            <a:off x="10302076" y="0"/>
            <a:ext cx="1889924" cy="1804572"/>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8CC5-E183-4F79-8E4E-9A2DC6FB5E1B}"/>
              </a:ext>
            </a:extLst>
          </p:cNvPr>
          <p:cNvSpPr>
            <a:spLocks noGrp="1"/>
          </p:cNvSpPr>
          <p:nvPr>
            <p:ph type="ctrTitle" idx="4294967295"/>
          </p:nvPr>
        </p:nvSpPr>
        <p:spPr>
          <a:xfrm>
            <a:off x="712694" y="773206"/>
            <a:ext cx="10515600" cy="5311588"/>
          </a:xfrm>
        </p:spPr>
        <p:txBody>
          <a:bodyPr/>
          <a:lstStyle/>
          <a:p>
            <a:pPr algn="ctr">
              <a:lnSpc>
                <a:spcPct val="200000"/>
              </a:lnSpc>
            </a:pPr>
            <a:r>
              <a:rPr lang="es-ES" altLang="es-ES" sz="5300" b="1" dirty="0">
                <a:solidFill>
                  <a:srgbClr val="EBEBEB"/>
                </a:solidFill>
              </a:rPr>
              <a:t>Reformas a la LCT</a:t>
            </a:r>
            <a:br>
              <a:rPr lang="es-AR" sz="2000" b="1" dirty="0"/>
            </a:br>
            <a:r>
              <a:rPr lang="es-AR" sz="2800" b="1" dirty="0"/>
              <a:t>Injuria tipificada como causa de despido. </a:t>
            </a:r>
            <a:br>
              <a:rPr lang="es-AR" sz="2800" b="1" dirty="0"/>
            </a:br>
            <a:r>
              <a:rPr lang="es-AR" sz="2800" b="1" dirty="0"/>
              <a:t>Fondo de cese laboral. </a:t>
            </a:r>
            <a:br>
              <a:rPr lang="es-AR" sz="2800" b="1" dirty="0"/>
            </a:br>
            <a:r>
              <a:rPr lang="es-AR" sz="2800" b="1" dirty="0"/>
              <a:t>Trabajadores independientes.</a:t>
            </a:r>
            <a:br>
              <a:rPr lang="es-AR" sz="2800" b="1" dirty="0"/>
            </a:br>
            <a:endParaRPr lang="es-AR" sz="2800" dirty="0"/>
          </a:p>
        </p:txBody>
      </p:sp>
      <p:sp>
        <p:nvSpPr>
          <p:cNvPr id="3" name="CuadroTexto 2">
            <a:extLst>
              <a:ext uri="{FF2B5EF4-FFF2-40B4-BE49-F238E27FC236}">
                <a16:creationId xmlns:a16="http://schemas.microsoft.com/office/drawing/2014/main" id="{E7736D33-931B-4AD3-91B7-256719B78240}"/>
              </a:ext>
            </a:extLst>
          </p:cNvPr>
          <p:cNvSpPr txBox="1"/>
          <p:nvPr/>
        </p:nvSpPr>
        <p:spPr>
          <a:xfrm>
            <a:off x="7826188" y="5506571"/>
            <a:ext cx="4222377" cy="738664"/>
          </a:xfrm>
          <a:prstGeom prst="rect">
            <a:avLst/>
          </a:prstGeom>
          <a:noFill/>
        </p:spPr>
        <p:txBody>
          <a:bodyPr wrap="square" rtlCol="0">
            <a:spAutoFit/>
          </a:bodyPr>
          <a:lstStyle/>
          <a:p>
            <a:r>
              <a:rPr lang="es-AR" sz="2400" b="1" dirty="0"/>
              <a:t>Dr. Juan E. Salvador</a:t>
            </a:r>
            <a:br>
              <a:rPr lang="es-AR" dirty="0"/>
            </a:br>
            <a:r>
              <a:rPr lang="es-AR" dirty="0"/>
              <a:t>salvadorjuaneduardo@gmail.com</a:t>
            </a:r>
          </a:p>
        </p:txBody>
      </p:sp>
      <p:pic>
        <p:nvPicPr>
          <p:cNvPr id="5" name="Imagen 4">
            <a:extLst>
              <a:ext uri="{FF2B5EF4-FFF2-40B4-BE49-F238E27FC236}">
                <a16:creationId xmlns:a16="http://schemas.microsoft.com/office/drawing/2014/main" id="{64660E59-FA19-4EFC-AFD4-A2F2F114572D}"/>
              </a:ext>
            </a:extLst>
          </p:cNvPr>
          <p:cNvPicPr>
            <a:picLocks noChangeAspect="1"/>
          </p:cNvPicPr>
          <p:nvPr/>
        </p:nvPicPr>
        <p:blipFill>
          <a:blip r:embed="rId2"/>
          <a:stretch>
            <a:fillRect/>
          </a:stretch>
        </p:blipFill>
        <p:spPr>
          <a:xfrm>
            <a:off x="10292736" y="0"/>
            <a:ext cx="1899263" cy="1909510"/>
          </a:xfrm>
          <a:prstGeom prst="rect">
            <a:avLst/>
          </a:prstGeom>
        </p:spPr>
      </p:pic>
    </p:spTree>
    <p:extLst>
      <p:ext uri="{BB962C8B-B14F-4D97-AF65-F5344CB8AC3E}">
        <p14:creationId xmlns:p14="http://schemas.microsoft.com/office/powerpoint/2010/main" val="305154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uadroTexto 1">
            <a:extLst>
              <a:ext uri="{FF2B5EF4-FFF2-40B4-BE49-F238E27FC236}">
                <a16:creationId xmlns:a16="http://schemas.microsoft.com/office/drawing/2014/main" id="{597AEBD7-99A3-4944-93B4-38A2896BF117}"/>
              </a:ext>
            </a:extLst>
          </p:cNvPr>
          <p:cNvSpPr txBox="1">
            <a:spLocks noChangeArrowheads="1"/>
          </p:cNvSpPr>
          <p:nvPr/>
        </p:nvSpPr>
        <p:spPr bwMode="auto">
          <a:xfrm>
            <a:off x="695325" y="261005"/>
            <a:ext cx="90487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0" fontAlgn="base" hangingPunct="0">
              <a:spcBef>
                <a:spcPct val="0"/>
              </a:spcBef>
              <a:spcAft>
                <a:spcPct val="0"/>
              </a:spcAft>
              <a:buClrTx/>
              <a:buSzTx/>
              <a:buNone/>
            </a:pPr>
            <a:r>
              <a:rPr lang="es-AR" altLang="es-AR" sz="2800" dirty="0">
                <a:solidFill>
                  <a:srgbClr val="FFFFFF"/>
                </a:solidFill>
              </a:rPr>
              <a:t>Artículo 97 - Trabajador independiente 2° Parte</a:t>
            </a:r>
          </a:p>
          <a:p>
            <a:pPr algn="ctr" eaLnBrk="0" fontAlgn="base" hangingPunct="0">
              <a:spcBef>
                <a:spcPct val="0"/>
              </a:spcBef>
              <a:spcAft>
                <a:spcPct val="0"/>
              </a:spcAft>
              <a:buClrTx/>
              <a:buSzTx/>
              <a:buNone/>
            </a:pPr>
            <a:endParaRPr lang="es-AR" altLang="es-AR" sz="1400" dirty="0">
              <a:solidFill>
                <a:prstClr val="white"/>
              </a:solidFill>
            </a:endParaRPr>
          </a:p>
        </p:txBody>
      </p:sp>
      <p:sp>
        <p:nvSpPr>
          <p:cNvPr id="26627" name="Rectángulo 2">
            <a:extLst>
              <a:ext uri="{FF2B5EF4-FFF2-40B4-BE49-F238E27FC236}">
                <a16:creationId xmlns:a16="http://schemas.microsoft.com/office/drawing/2014/main" id="{A41E0375-019E-425D-9C82-82521FA88BD9}"/>
              </a:ext>
            </a:extLst>
          </p:cNvPr>
          <p:cNvSpPr>
            <a:spLocks noChangeArrowheads="1"/>
          </p:cNvSpPr>
          <p:nvPr/>
        </p:nvSpPr>
        <p:spPr bwMode="auto">
          <a:xfrm>
            <a:off x="900953" y="1129781"/>
            <a:ext cx="9775173" cy="500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0" fontAlgn="base" hangingPunct="0">
              <a:lnSpc>
                <a:spcPct val="150000"/>
              </a:lnSpc>
              <a:spcBef>
                <a:spcPct val="0"/>
              </a:spcBef>
              <a:spcAft>
                <a:spcPct val="0"/>
              </a:spcAft>
              <a:buClrTx/>
              <a:buSzTx/>
              <a:buNone/>
            </a:pPr>
            <a:r>
              <a:rPr lang="es-AR" altLang="es-AR" sz="2400" dirty="0">
                <a:solidFill>
                  <a:srgbClr val="FFFFFF"/>
                </a:solidFill>
              </a:rPr>
              <a:t>El mismo estará basado en la relación autónoma, </a:t>
            </a:r>
            <a:r>
              <a:rPr lang="es-AR" altLang="es-AR" sz="2400" u="sng" dirty="0">
                <a:solidFill>
                  <a:srgbClr val="FFFFFF"/>
                </a:solidFill>
              </a:rPr>
              <a:t>sin que exista vínculo de dependencia entre ellos, ni con las personas contratantes de los servicios u obras</a:t>
            </a:r>
            <a:r>
              <a:rPr lang="es-AR" altLang="es-AR" sz="2400" dirty="0">
                <a:solidFill>
                  <a:srgbClr val="FFFFFF"/>
                </a:solidFill>
              </a:rPr>
              <a:t> e incluirá, tanto para el trabajador independiente como para los trabajadores colaboradores, el aporte individual de una cuota mensual que comprenda la cotización al Régimen Previsional, al Régimen Nacional de Obras Sociales y Sistema Nacional del Seguro de Salud y al Régimen de Riesgos del Trabajo, en las condiciones y requisitos que establezca la reglamentación.</a:t>
            </a:r>
          </a:p>
        </p:txBody>
      </p:sp>
      <p:pic>
        <p:nvPicPr>
          <p:cNvPr id="2" name="Imagen 1">
            <a:extLst>
              <a:ext uri="{FF2B5EF4-FFF2-40B4-BE49-F238E27FC236}">
                <a16:creationId xmlns:a16="http://schemas.microsoft.com/office/drawing/2014/main" id="{EED4EADB-6F8F-4150-8967-79A5EAACCAFB}"/>
              </a:ext>
            </a:extLst>
          </p:cNvPr>
          <p:cNvPicPr>
            <a:picLocks noChangeAspect="1"/>
          </p:cNvPicPr>
          <p:nvPr/>
        </p:nvPicPr>
        <p:blipFill>
          <a:blip r:embed="rId2"/>
          <a:stretch>
            <a:fillRect/>
          </a:stretch>
        </p:blipFill>
        <p:spPr>
          <a:xfrm>
            <a:off x="10279664" y="0"/>
            <a:ext cx="1889924" cy="180457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8F69113-8999-44BC-A87E-656A0B0B0FE4}"/>
              </a:ext>
            </a:extLst>
          </p:cNvPr>
          <p:cNvSpPr>
            <a:spLocks noGrp="1" noChangeArrowheads="1"/>
          </p:cNvSpPr>
          <p:nvPr>
            <p:ph type="title" idx="4294967295"/>
          </p:nvPr>
        </p:nvSpPr>
        <p:spPr>
          <a:xfrm>
            <a:off x="712694" y="333375"/>
            <a:ext cx="9955306" cy="935038"/>
          </a:xfrm>
        </p:spPr>
        <p:txBody>
          <a:bodyPr anchor="ctr"/>
          <a:lstStyle/>
          <a:p>
            <a:pPr algn="ctr" eaLnBrk="1" hangingPunct="1">
              <a:lnSpc>
                <a:spcPct val="90000"/>
              </a:lnSpc>
            </a:pPr>
            <a:r>
              <a:rPr lang="es-ES" altLang="es-ES" sz="2800" b="1" dirty="0"/>
              <a:t>Trabajadores independientes con colaboradores</a:t>
            </a:r>
          </a:p>
        </p:txBody>
      </p:sp>
      <p:sp>
        <p:nvSpPr>
          <p:cNvPr id="5123" name="Rectangle 3">
            <a:extLst>
              <a:ext uri="{FF2B5EF4-FFF2-40B4-BE49-F238E27FC236}">
                <a16:creationId xmlns:a16="http://schemas.microsoft.com/office/drawing/2014/main" id="{D40A9B68-49DD-4294-BB5C-673CD5BA86DB}"/>
              </a:ext>
            </a:extLst>
          </p:cNvPr>
          <p:cNvSpPr>
            <a:spLocks noGrp="1" noChangeArrowheads="1"/>
          </p:cNvSpPr>
          <p:nvPr>
            <p:ph type="body" idx="4294967295"/>
          </p:nvPr>
        </p:nvSpPr>
        <p:spPr>
          <a:xfrm>
            <a:off x="1774825" y="1285875"/>
            <a:ext cx="8642350" cy="5456238"/>
          </a:xfrm>
          <a:solidFill>
            <a:schemeClr val="accent5">
              <a:lumMod val="50000"/>
            </a:schemeClr>
          </a:solidFill>
        </p:spPr>
        <p:txBody>
          <a:bodyPr rtlCol="0">
            <a:normAutofit fontScale="85000" lnSpcReduction="10000"/>
          </a:bodyPr>
          <a:lstStyle/>
          <a:p>
            <a:pPr algn="just" defTabSz="457207" eaLnBrk="1" fontAlgn="auto" hangingPunct="1">
              <a:lnSpc>
                <a:spcPct val="150000"/>
              </a:lnSpc>
              <a:spcAft>
                <a:spcPts val="0"/>
              </a:spcAft>
              <a:buClr>
                <a:schemeClr val="bg2">
                  <a:lumMod val="40000"/>
                  <a:lumOff val="60000"/>
                </a:schemeClr>
              </a:buClr>
              <a:defRPr/>
            </a:pPr>
            <a:r>
              <a:rPr lang="es-AR" altLang="es-ES" sz="2800" dirty="0"/>
              <a:t>Régimen especial unificado (Reglamentado por el PE)</a:t>
            </a:r>
          </a:p>
          <a:p>
            <a:pPr algn="just" defTabSz="457207" eaLnBrk="1" fontAlgn="auto" hangingPunct="1">
              <a:lnSpc>
                <a:spcPct val="150000"/>
              </a:lnSpc>
              <a:spcAft>
                <a:spcPts val="0"/>
              </a:spcAft>
              <a:buClr>
                <a:schemeClr val="bg2">
                  <a:lumMod val="40000"/>
                  <a:lumOff val="60000"/>
                </a:schemeClr>
              </a:buClr>
              <a:defRPr/>
            </a:pPr>
            <a:r>
              <a:rPr lang="es-AR" altLang="es-ES" sz="2800" dirty="0"/>
              <a:t>Relación autónoma         Sin dependencia con las personas contratantes </a:t>
            </a:r>
          </a:p>
          <a:p>
            <a:pPr marL="0" indent="0" algn="just" defTabSz="457207" eaLnBrk="1" fontAlgn="auto" hangingPunct="1">
              <a:lnSpc>
                <a:spcPct val="150000"/>
              </a:lnSpc>
              <a:spcAft>
                <a:spcPts val="0"/>
              </a:spcAft>
              <a:buClr>
                <a:schemeClr val="bg2">
                  <a:lumMod val="40000"/>
                  <a:lumOff val="60000"/>
                </a:schemeClr>
              </a:buClr>
              <a:buNone/>
              <a:defRPr/>
            </a:pPr>
            <a:r>
              <a:rPr lang="es-AR" altLang="es-ES" sz="2800" b="1" dirty="0"/>
              <a:t>Aporte individual de una cuota mensual</a:t>
            </a:r>
            <a:r>
              <a:rPr lang="es-AR" altLang="es-ES" sz="2800" dirty="0"/>
              <a:t> </a:t>
            </a:r>
            <a:r>
              <a:rPr lang="es-AR" altLang="es-ES" sz="1600" dirty="0"/>
              <a:t>(trabajador independiente y trabajadores colaboradores)</a:t>
            </a:r>
          </a:p>
          <a:p>
            <a:pPr marL="0" indent="0" algn="just" defTabSz="457207" eaLnBrk="1" fontAlgn="auto" hangingPunct="1">
              <a:lnSpc>
                <a:spcPct val="150000"/>
              </a:lnSpc>
              <a:spcAft>
                <a:spcPts val="0"/>
              </a:spcAft>
              <a:buClr>
                <a:schemeClr val="bg2">
                  <a:lumMod val="40000"/>
                  <a:lumOff val="60000"/>
                </a:schemeClr>
              </a:buClr>
              <a:buNone/>
              <a:defRPr/>
            </a:pPr>
            <a:r>
              <a:rPr lang="es-AR" altLang="es-ES" sz="2800" dirty="0"/>
              <a:t>			Régimen Previsional</a:t>
            </a:r>
          </a:p>
          <a:p>
            <a:pPr marL="0" indent="0" algn="just" defTabSz="457207" eaLnBrk="1" fontAlgn="auto" hangingPunct="1">
              <a:lnSpc>
                <a:spcPct val="150000"/>
              </a:lnSpc>
              <a:spcAft>
                <a:spcPts val="0"/>
              </a:spcAft>
              <a:buClr>
                <a:schemeClr val="bg2">
                  <a:lumMod val="40000"/>
                  <a:lumOff val="60000"/>
                </a:schemeClr>
              </a:buClr>
              <a:buNone/>
              <a:defRPr/>
            </a:pPr>
            <a:r>
              <a:rPr lang="es-AR" altLang="es-ES" sz="2800" dirty="0"/>
              <a:t>			Régimen Nacional de Obras Sociales </a:t>
            </a:r>
          </a:p>
          <a:p>
            <a:pPr marL="0" indent="0" algn="just" defTabSz="457207" eaLnBrk="1" fontAlgn="auto" hangingPunct="1">
              <a:lnSpc>
                <a:spcPct val="150000"/>
              </a:lnSpc>
              <a:spcAft>
                <a:spcPts val="0"/>
              </a:spcAft>
              <a:buClr>
                <a:schemeClr val="bg2">
                  <a:lumMod val="40000"/>
                  <a:lumOff val="60000"/>
                </a:schemeClr>
              </a:buClr>
              <a:buNone/>
              <a:defRPr/>
            </a:pPr>
            <a:r>
              <a:rPr lang="es-AR" altLang="es-ES" sz="2800" dirty="0"/>
              <a:t>			Sistema Nacional del Seguro de Salud </a:t>
            </a:r>
          </a:p>
          <a:p>
            <a:pPr marL="0" indent="0" algn="just" defTabSz="457207" eaLnBrk="1" fontAlgn="auto" hangingPunct="1">
              <a:lnSpc>
                <a:spcPct val="150000"/>
              </a:lnSpc>
              <a:spcAft>
                <a:spcPts val="0"/>
              </a:spcAft>
              <a:buClr>
                <a:schemeClr val="bg2">
                  <a:lumMod val="40000"/>
                  <a:lumOff val="60000"/>
                </a:schemeClr>
              </a:buClr>
              <a:buNone/>
              <a:defRPr/>
            </a:pPr>
            <a:r>
              <a:rPr lang="es-AR" altLang="es-ES" sz="2800" dirty="0"/>
              <a:t>			Régimen de Riesgos del Trabajo, </a:t>
            </a:r>
          </a:p>
          <a:p>
            <a:pPr marL="0" indent="0" algn="just" defTabSz="457207" eaLnBrk="1" fontAlgn="auto" hangingPunct="1">
              <a:lnSpc>
                <a:spcPct val="150000"/>
              </a:lnSpc>
              <a:spcAft>
                <a:spcPts val="0"/>
              </a:spcAft>
              <a:buClr>
                <a:schemeClr val="bg2">
                  <a:lumMod val="40000"/>
                  <a:lumOff val="60000"/>
                </a:schemeClr>
              </a:buClr>
              <a:buNone/>
              <a:defRPr/>
            </a:pPr>
            <a:endParaRPr lang="es-ES" altLang="es-ES" sz="1900" dirty="0"/>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endParaRPr lang="es-ES" altLang="es-ES" sz="1900" dirty="0"/>
          </a:p>
        </p:txBody>
      </p:sp>
      <p:sp>
        <p:nvSpPr>
          <p:cNvPr id="4" name="Flecha: hacia abajo 3">
            <a:extLst>
              <a:ext uri="{FF2B5EF4-FFF2-40B4-BE49-F238E27FC236}">
                <a16:creationId xmlns:a16="http://schemas.microsoft.com/office/drawing/2014/main" id="{16C4C12C-9DEB-47A7-B474-B44CB92DA271}"/>
              </a:ext>
            </a:extLst>
          </p:cNvPr>
          <p:cNvSpPr/>
          <p:nvPr/>
        </p:nvSpPr>
        <p:spPr>
          <a:xfrm rot="16200000">
            <a:off x="5591176" y="1989139"/>
            <a:ext cx="360363" cy="503237"/>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s-AR">
              <a:solidFill>
                <a:prstClr val="black"/>
              </a:solidFill>
              <a:latin typeface="Century Gothic" panose="020B0502020202020204"/>
            </a:endParaRPr>
          </a:p>
        </p:txBody>
      </p:sp>
      <p:pic>
        <p:nvPicPr>
          <p:cNvPr id="2" name="Imagen 1">
            <a:extLst>
              <a:ext uri="{FF2B5EF4-FFF2-40B4-BE49-F238E27FC236}">
                <a16:creationId xmlns:a16="http://schemas.microsoft.com/office/drawing/2014/main" id="{A59A4789-A056-4C6D-88EB-4CAC8836AA50}"/>
              </a:ext>
            </a:extLst>
          </p:cNvPr>
          <p:cNvPicPr>
            <a:picLocks noChangeAspect="1"/>
          </p:cNvPicPr>
          <p:nvPr/>
        </p:nvPicPr>
        <p:blipFill>
          <a:blip r:embed="rId2"/>
          <a:stretch>
            <a:fillRect/>
          </a:stretch>
        </p:blipFill>
        <p:spPr>
          <a:xfrm>
            <a:off x="10302076" y="0"/>
            <a:ext cx="1889924" cy="1804572"/>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uadroTexto 1">
            <a:extLst>
              <a:ext uri="{FF2B5EF4-FFF2-40B4-BE49-F238E27FC236}">
                <a16:creationId xmlns:a16="http://schemas.microsoft.com/office/drawing/2014/main" id="{D66801B4-9E13-4FB3-A4E6-452ACF819AB6}"/>
              </a:ext>
            </a:extLst>
          </p:cNvPr>
          <p:cNvSpPr txBox="1">
            <a:spLocks noChangeArrowheads="1"/>
          </p:cNvSpPr>
          <p:nvPr/>
        </p:nvSpPr>
        <p:spPr bwMode="auto">
          <a:xfrm>
            <a:off x="416859" y="260351"/>
            <a:ext cx="86318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0" fontAlgn="base" hangingPunct="0">
              <a:spcBef>
                <a:spcPct val="0"/>
              </a:spcBef>
              <a:spcAft>
                <a:spcPct val="0"/>
              </a:spcAft>
              <a:buClrTx/>
              <a:buSzTx/>
              <a:buNone/>
            </a:pPr>
            <a:r>
              <a:rPr lang="es-AR" altLang="es-AR" sz="2800" b="1" dirty="0">
                <a:solidFill>
                  <a:srgbClr val="FFFFFF"/>
                </a:solidFill>
              </a:rPr>
              <a:t>Artículo 97 - Trabajador independiente 4° Parte</a:t>
            </a:r>
          </a:p>
        </p:txBody>
      </p:sp>
      <p:sp>
        <p:nvSpPr>
          <p:cNvPr id="28675" name="Rectángulo 2">
            <a:extLst>
              <a:ext uri="{FF2B5EF4-FFF2-40B4-BE49-F238E27FC236}">
                <a16:creationId xmlns:a16="http://schemas.microsoft.com/office/drawing/2014/main" id="{F52BB92F-6E8C-45CA-BA71-D1B790807551}"/>
              </a:ext>
            </a:extLst>
          </p:cNvPr>
          <p:cNvSpPr>
            <a:spLocks noChangeArrowheads="1"/>
          </p:cNvSpPr>
          <p:nvPr/>
        </p:nvSpPr>
        <p:spPr bwMode="auto">
          <a:xfrm>
            <a:off x="416859" y="784226"/>
            <a:ext cx="9855855" cy="518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0" fontAlgn="base" hangingPunct="0">
              <a:lnSpc>
                <a:spcPct val="150000"/>
              </a:lnSpc>
              <a:spcBef>
                <a:spcPct val="0"/>
              </a:spcBef>
              <a:spcAft>
                <a:spcPct val="0"/>
              </a:spcAft>
              <a:buClrTx/>
              <a:buSzTx/>
              <a:buNone/>
            </a:pPr>
            <a:endParaRPr lang="es-AR" altLang="es-AR" sz="2800" i="1" dirty="0">
              <a:solidFill>
                <a:prstClr val="white"/>
              </a:solidFill>
            </a:endParaRPr>
          </a:p>
          <a:p>
            <a:pPr algn="just" eaLnBrk="0" fontAlgn="base" hangingPunct="0">
              <a:lnSpc>
                <a:spcPct val="150000"/>
              </a:lnSpc>
              <a:spcBef>
                <a:spcPct val="0"/>
              </a:spcBef>
              <a:spcAft>
                <a:spcPct val="0"/>
              </a:spcAft>
              <a:buClrTx/>
              <a:buSzTx/>
              <a:buNone/>
            </a:pPr>
            <a:r>
              <a:rPr lang="es-AR" altLang="es-AR" sz="2800" i="1" dirty="0">
                <a:solidFill>
                  <a:prstClr val="white"/>
                </a:solidFill>
              </a:rPr>
              <a:t>El presente artículo será de aplicación específicamente cuando la </a:t>
            </a:r>
            <a:r>
              <a:rPr lang="es-AR" altLang="es-AR" sz="2800" b="1" i="1" dirty="0">
                <a:solidFill>
                  <a:prstClr val="white"/>
                </a:solidFill>
              </a:rPr>
              <a:t>relación sea independiente</a:t>
            </a:r>
            <a:r>
              <a:rPr lang="es-AR" altLang="es-AR" sz="2800" i="1" dirty="0">
                <a:solidFill>
                  <a:prstClr val="white"/>
                </a:solidFill>
              </a:rPr>
              <a:t> entre las partes; es decir, en las que se encuentre </a:t>
            </a:r>
            <a:r>
              <a:rPr lang="es-AR" altLang="es-AR" sz="2800" b="1" i="1" dirty="0">
                <a:solidFill>
                  <a:prstClr val="white"/>
                </a:solidFill>
              </a:rPr>
              <a:t>ausente</a:t>
            </a:r>
            <a:r>
              <a:rPr lang="es-AR" altLang="es-AR" sz="2800" i="1" dirty="0">
                <a:solidFill>
                  <a:prstClr val="white"/>
                </a:solidFill>
              </a:rPr>
              <a:t> </a:t>
            </a:r>
            <a:r>
              <a:rPr lang="es-AR" altLang="es-AR" sz="2800" b="1" i="1" dirty="0">
                <a:solidFill>
                  <a:prstClr val="white"/>
                </a:solidFill>
              </a:rPr>
              <a:t>alguna de las notas típicas</a:t>
            </a:r>
            <a:r>
              <a:rPr lang="es-AR" altLang="es-AR" sz="2800" i="1" dirty="0">
                <a:solidFill>
                  <a:prstClr val="white"/>
                </a:solidFill>
              </a:rPr>
              <a:t> de la relación laboral que son la dependencia técnica, la jurídica o la económica. Todo ello de acuerdo al tipo de actividad, oficio o profesión que corresponda.</a:t>
            </a:r>
            <a:endParaRPr lang="es-AR" altLang="es-AR" sz="2800" dirty="0">
              <a:solidFill>
                <a:srgbClr val="FFFFFF"/>
              </a:solidFill>
            </a:endParaRPr>
          </a:p>
        </p:txBody>
      </p:sp>
      <p:pic>
        <p:nvPicPr>
          <p:cNvPr id="2" name="Imagen 1">
            <a:extLst>
              <a:ext uri="{FF2B5EF4-FFF2-40B4-BE49-F238E27FC236}">
                <a16:creationId xmlns:a16="http://schemas.microsoft.com/office/drawing/2014/main" id="{3F7903F3-1B7D-4A26-958B-3B00C30D7EF7}"/>
              </a:ext>
            </a:extLst>
          </p:cNvPr>
          <p:cNvPicPr>
            <a:picLocks noChangeAspect="1"/>
          </p:cNvPicPr>
          <p:nvPr/>
        </p:nvPicPr>
        <p:blipFill>
          <a:blip r:embed="rId2"/>
          <a:stretch>
            <a:fillRect/>
          </a:stretch>
        </p:blipFill>
        <p:spPr>
          <a:xfrm>
            <a:off x="10302076" y="0"/>
            <a:ext cx="1889924" cy="180457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4AE704F-6A70-4EFC-834B-4F547C6CAE2E}"/>
              </a:ext>
            </a:extLst>
          </p:cNvPr>
          <p:cNvSpPr>
            <a:spLocks noGrp="1" noChangeArrowheads="1"/>
          </p:cNvSpPr>
          <p:nvPr>
            <p:ph type="title" idx="4294967295"/>
          </p:nvPr>
        </p:nvSpPr>
        <p:spPr>
          <a:xfrm>
            <a:off x="1524000" y="333375"/>
            <a:ext cx="9144000" cy="935038"/>
          </a:xfrm>
        </p:spPr>
        <p:txBody>
          <a:bodyPr anchor="ctr"/>
          <a:lstStyle/>
          <a:p>
            <a:pPr algn="ctr" eaLnBrk="1" hangingPunct="1">
              <a:lnSpc>
                <a:spcPct val="90000"/>
              </a:lnSpc>
            </a:pPr>
            <a:r>
              <a:rPr lang="es-ES" altLang="es-ES" sz="2800" b="1"/>
              <a:t>Trabajadores independientes con colaboradores</a:t>
            </a:r>
          </a:p>
        </p:txBody>
      </p:sp>
      <p:sp>
        <p:nvSpPr>
          <p:cNvPr id="5123" name="Rectangle 3">
            <a:extLst>
              <a:ext uri="{FF2B5EF4-FFF2-40B4-BE49-F238E27FC236}">
                <a16:creationId xmlns:a16="http://schemas.microsoft.com/office/drawing/2014/main" id="{D40A9B68-49DD-4294-BB5C-673CD5BA86DB}"/>
              </a:ext>
            </a:extLst>
          </p:cNvPr>
          <p:cNvSpPr>
            <a:spLocks noGrp="1" noChangeArrowheads="1"/>
          </p:cNvSpPr>
          <p:nvPr>
            <p:ph type="body" idx="4294967295"/>
          </p:nvPr>
        </p:nvSpPr>
        <p:spPr>
          <a:xfrm>
            <a:off x="1774825" y="1285875"/>
            <a:ext cx="8642350" cy="5456238"/>
          </a:xfrm>
          <a:solidFill>
            <a:schemeClr val="accent5">
              <a:lumMod val="50000"/>
            </a:schemeClr>
          </a:solidFill>
        </p:spPr>
        <p:txBody>
          <a:bodyPr rtlCol="0">
            <a:normAutofit/>
          </a:bodyPr>
          <a:lstStyle/>
          <a:p>
            <a:pPr algn="just" defTabSz="457207" eaLnBrk="1" fontAlgn="auto" hangingPunct="1">
              <a:lnSpc>
                <a:spcPct val="150000"/>
              </a:lnSpc>
              <a:spcAft>
                <a:spcPts val="0"/>
              </a:spcAft>
              <a:buClr>
                <a:schemeClr val="bg2">
                  <a:lumMod val="40000"/>
                  <a:lumOff val="60000"/>
                </a:schemeClr>
              </a:buClr>
              <a:defRPr/>
            </a:pPr>
            <a:r>
              <a:rPr lang="es-ES" altLang="es-ES" dirty="0"/>
              <a:t>Prohibición de fragmentar o dividir los establecimientos</a:t>
            </a: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s-ES" altLang="es-ES" dirty="0"/>
              <a:t>Requisitos para pueda aplicarse este artículo</a:t>
            </a: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endParaRPr lang="es-ES" altLang="es-ES" dirty="0"/>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endParaRPr lang="es-ES" altLang="es-ES" dirty="0"/>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s-ES" altLang="es-ES" dirty="0"/>
              <a:t>Relación independiente entre las partes </a:t>
            </a: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endParaRPr lang="es-ES" altLang="es-ES" dirty="0"/>
          </a:p>
          <a:p>
            <a:pPr marL="0" indent="0" defTabSz="457207" eaLnBrk="1" fontAlgn="auto" hangingPunct="1">
              <a:lnSpc>
                <a:spcPct val="90000"/>
              </a:lnSpc>
              <a:spcAft>
                <a:spcPts val="0"/>
              </a:spcAft>
              <a:buClr>
                <a:schemeClr val="bg2">
                  <a:lumMod val="40000"/>
                  <a:lumOff val="60000"/>
                </a:schemeClr>
              </a:buClr>
              <a:buNone/>
              <a:defRPr/>
            </a:pPr>
            <a:endParaRPr lang="es-ES" altLang="es-ES" dirty="0"/>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s-ES" altLang="es-ES" dirty="0"/>
              <a:t>Ausencia de dependencia </a:t>
            </a:r>
          </a:p>
          <a:p>
            <a:pPr algn="ctr" defTabSz="457207" eaLnBrk="1" fontAlgn="auto" hangingPunct="1">
              <a:lnSpc>
                <a:spcPct val="90000"/>
              </a:lnSpc>
              <a:spcAft>
                <a:spcPts val="0"/>
              </a:spcAft>
              <a:buClr>
                <a:schemeClr val="bg2">
                  <a:lumMod val="40000"/>
                  <a:lumOff val="60000"/>
                </a:schemeClr>
              </a:buClr>
              <a:buFont typeface="Wingdings" panose="05000000000000000000" pitchFamily="2" charset="2"/>
              <a:buChar char="§"/>
              <a:defRPr/>
            </a:pPr>
            <a:r>
              <a:rPr lang="es-ES" altLang="es-ES" dirty="0"/>
              <a:t>Técnica</a:t>
            </a:r>
          </a:p>
          <a:p>
            <a:pPr algn="ctr" defTabSz="457207" eaLnBrk="1" fontAlgn="auto" hangingPunct="1">
              <a:lnSpc>
                <a:spcPct val="90000"/>
              </a:lnSpc>
              <a:spcAft>
                <a:spcPts val="0"/>
              </a:spcAft>
              <a:buClr>
                <a:schemeClr val="bg2">
                  <a:lumMod val="40000"/>
                  <a:lumOff val="60000"/>
                </a:schemeClr>
              </a:buClr>
              <a:buFont typeface="Wingdings" panose="05000000000000000000" pitchFamily="2" charset="2"/>
              <a:buChar char="§"/>
              <a:defRPr/>
            </a:pPr>
            <a:r>
              <a:rPr lang="es-ES" altLang="es-ES" dirty="0"/>
              <a:t>       Económica</a:t>
            </a:r>
          </a:p>
          <a:p>
            <a:pPr algn="ctr" defTabSz="457207" eaLnBrk="1" fontAlgn="auto" hangingPunct="1">
              <a:lnSpc>
                <a:spcPct val="90000"/>
              </a:lnSpc>
              <a:spcAft>
                <a:spcPts val="0"/>
              </a:spcAft>
              <a:buClr>
                <a:schemeClr val="bg2">
                  <a:lumMod val="40000"/>
                  <a:lumOff val="60000"/>
                </a:schemeClr>
              </a:buClr>
              <a:buFont typeface="Wingdings" panose="05000000000000000000" pitchFamily="2" charset="2"/>
              <a:buChar char="§"/>
              <a:defRPr/>
            </a:pPr>
            <a:r>
              <a:rPr lang="es-ES" altLang="es-ES" dirty="0"/>
              <a:t>Jurídica</a:t>
            </a:r>
          </a:p>
        </p:txBody>
      </p:sp>
      <p:sp>
        <p:nvSpPr>
          <p:cNvPr id="4" name="Flecha: hacia abajo 3">
            <a:extLst>
              <a:ext uri="{FF2B5EF4-FFF2-40B4-BE49-F238E27FC236}">
                <a16:creationId xmlns:a16="http://schemas.microsoft.com/office/drawing/2014/main" id="{16C4C12C-9DEB-47A7-B474-B44CB92DA271}"/>
              </a:ext>
            </a:extLst>
          </p:cNvPr>
          <p:cNvSpPr/>
          <p:nvPr/>
        </p:nvSpPr>
        <p:spPr>
          <a:xfrm>
            <a:off x="5176839" y="2536825"/>
            <a:ext cx="358775" cy="503238"/>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s-AR">
              <a:solidFill>
                <a:prstClr val="black"/>
              </a:solidFill>
              <a:latin typeface="Century Gothic" panose="020B0502020202020204"/>
            </a:endParaRPr>
          </a:p>
        </p:txBody>
      </p:sp>
      <p:sp>
        <p:nvSpPr>
          <p:cNvPr id="5" name="Flecha: hacia abajo 4">
            <a:extLst>
              <a:ext uri="{FF2B5EF4-FFF2-40B4-BE49-F238E27FC236}">
                <a16:creationId xmlns:a16="http://schemas.microsoft.com/office/drawing/2014/main" id="{3EC6633D-31C9-48EF-A35E-CB60EE882DE9}"/>
              </a:ext>
            </a:extLst>
          </p:cNvPr>
          <p:cNvSpPr/>
          <p:nvPr/>
        </p:nvSpPr>
        <p:spPr>
          <a:xfrm rot="16200000">
            <a:off x="5163345" y="5388770"/>
            <a:ext cx="244475" cy="611187"/>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s-AR">
              <a:solidFill>
                <a:prstClr val="black"/>
              </a:solidFill>
              <a:latin typeface="Century Gothic" panose="020B0502020202020204"/>
            </a:endParaRPr>
          </a:p>
        </p:txBody>
      </p:sp>
      <p:sp>
        <p:nvSpPr>
          <p:cNvPr id="6" name="Flecha: hacia abajo 5">
            <a:extLst>
              <a:ext uri="{FF2B5EF4-FFF2-40B4-BE49-F238E27FC236}">
                <a16:creationId xmlns:a16="http://schemas.microsoft.com/office/drawing/2014/main" id="{7C2DFE2E-6BAB-407B-B108-E16A00D98FB5}"/>
              </a:ext>
            </a:extLst>
          </p:cNvPr>
          <p:cNvSpPr/>
          <p:nvPr/>
        </p:nvSpPr>
        <p:spPr>
          <a:xfrm rot="16200000">
            <a:off x="5163345" y="4555333"/>
            <a:ext cx="244475" cy="611187"/>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s-AR">
              <a:solidFill>
                <a:prstClr val="black"/>
              </a:solidFill>
              <a:latin typeface="Century Gothic" panose="020B0502020202020204"/>
            </a:endParaRPr>
          </a:p>
        </p:txBody>
      </p:sp>
      <p:sp>
        <p:nvSpPr>
          <p:cNvPr id="7" name="Flecha: hacia abajo 6">
            <a:extLst>
              <a:ext uri="{FF2B5EF4-FFF2-40B4-BE49-F238E27FC236}">
                <a16:creationId xmlns:a16="http://schemas.microsoft.com/office/drawing/2014/main" id="{C7282332-8440-40B0-8454-956A3CC9DC14}"/>
              </a:ext>
            </a:extLst>
          </p:cNvPr>
          <p:cNvSpPr/>
          <p:nvPr/>
        </p:nvSpPr>
        <p:spPr>
          <a:xfrm rot="16200000">
            <a:off x="5163345" y="5001420"/>
            <a:ext cx="244475" cy="611187"/>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s-AR">
              <a:solidFill>
                <a:prstClr val="black"/>
              </a:solidFill>
              <a:latin typeface="Century Gothic" panose="020B0502020202020204"/>
            </a:endParaRPr>
          </a:p>
        </p:txBody>
      </p:sp>
      <p:sp>
        <p:nvSpPr>
          <p:cNvPr id="8" name="Flecha: hacia abajo 7">
            <a:extLst>
              <a:ext uri="{FF2B5EF4-FFF2-40B4-BE49-F238E27FC236}">
                <a16:creationId xmlns:a16="http://schemas.microsoft.com/office/drawing/2014/main" id="{44D3B368-7077-4AB8-8F78-4FEDB9A5704C}"/>
              </a:ext>
            </a:extLst>
          </p:cNvPr>
          <p:cNvSpPr/>
          <p:nvPr/>
        </p:nvSpPr>
        <p:spPr>
          <a:xfrm>
            <a:off x="3432176" y="3511550"/>
            <a:ext cx="360363" cy="503238"/>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s-AR">
              <a:solidFill>
                <a:prstClr val="black"/>
              </a:solidFill>
              <a:latin typeface="Century Gothic" panose="020B0502020202020204"/>
            </a:endParaRPr>
          </a:p>
        </p:txBody>
      </p:sp>
      <p:pic>
        <p:nvPicPr>
          <p:cNvPr id="2" name="Imagen 1">
            <a:extLst>
              <a:ext uri="{FF2B5EF4-FFF2-40B4-BE49-F238E27FC236}">
                <a16:creationId xmlns:a16="http://schemas.microsoft.com/office/drawing/2014/main" id="{BD11E363-B38E-4483-84B5-809F007BCA77}"/>
              </a:ext>
            </a:extLst>
          </p:cNvPr>
          <p:cNvPicPr>
            <a:picLocks noChangeAspect="1"/>
          </p:cNvPicPr>
          <p:nvPr/>
        </p:nvPicPr>
        <p:blipFill>
          <a:blip r:embed="rId2"/>
          <a:stretch>
            <a:fillRect/>
          </a:stretch>
        </p:blipFill>
        <p:spPr>
          <a:xfrm>
            <a:off x="10302076" y="0"/>
            <a:ext cx="1889924" cy="1804572"/>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uadroTexto 1">
            <a:extLst>
              <a:ext uri="{FF2B5EF4-FFF2-40B4-BE49-F238E27FC236}">
                <a16:creationId xmlns:a16="http://schemas.microsoft.com/office/drawing/2014/main" id="{D3186D37-B46A-43C8-BEF9-427FEF688949}"/>
              </a:ext>
            </a:extLst>
          </p:cNvPr>
          <p:cNvSpPr txBox="1">
            <a:spLocks noChangeArrowheads="1"/>
          </p:cNvSpPr>
          <p:nvPr/>
        </p:nvSpPr>
        <p:spPr bwMode="auto">
          <a:xfrm>
            <a:off x="605118" y="260351"/>
            <a:ext cx="84436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0" fontAlgn="base" hangingPunct="0">
              <a:spcBef>
                <a:spcPct val="0"/>
              </a:spcBef>
              <a:spcAft>
                <a:spcPct val="0"/>
              </a:spcAft>
              <a:buClrTx/>
              <a:buSzTx/>
              <a:buNone/>
            </a:pPr>
            <a:r>
              <a:rPr lang="es-AR" altLang="es-AR" sz="2800" b="1" dirty="0">
                <a:solidFill>
                  <a:srgbClr val="FFFFFF"/>
                </a:solidFill>
              </a:rPr>
              <a:t>Artículo 97 - Trabajador independiente 3° Parte</a:t>
            </a:r>
          </a:p>
        </p:txBody>
      </p:sp>
      <p:sp>
        <p:nvSpPr>
          <p:cNvPr id="30723" name="Rectángulo 2">
            <a:extLst>
              <a:ext uri="{FF2B5EF4-FFF2-40B4-BE49-F238E27FC236}">
                <a16:creationId xmlns:a16="http://schemas.microsoft.com/office/drawing/2014/main" id="{AE279BFA-D068-4AE6-A49F-58F16E36BB58}"/>
              </a:ext>
            </a:extLst>
          </p:cNvPr>
          <p:cNvSpPr>
            <a:spLocks noChangeArrowheads="1"/>
          </p:cNvSpPr>
          <p:nvPr/>
        </p:nvSpPr>
        <p:spPr bwMode="auto">
          <a:xfrm>
            <a:off x="874059" y="1537261"/>
            <a:ext cx="9428017" cy="247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0" fontAlgn="base" hangingPunct="0">
              <a:lnSpc>
                <a:spcPct val="150000"/>
              </a:lnSpc>
              <a:spcBef>
                <a:spcPct val="0"/>
              </a:spcBef>
              <a:spcAft>
                <a:spcPct val="0"/>
              </a:spcAft>
              <a:buClrTx/>
              <a:buSzTx/>
              <a:buNone/>
            </a:pPr>
            <a:r>
              <a:rPr lang="es-AR" altLang="es-AR" sz="3600" dirty="0">
                <a:solidFill>
                  <a:srgbClr val="FFFFFF"/>
                </a:solidFill>
              </a:rPr>
              <a:t>Queda prohibido fragmentar o dividir los establecimientos para obtener beneficios en fraude a la ley.</a:t>
            </a:r>
          </a:p>
        </p:txBody>
      </p:sp>
      <p:pic>
        <p:nvPicPr>
          <p:cNvPr id="2" name="Imagen 1">
            <a:extLst>
              <a:ext uri="{FF2B5EF4-FFF2-40B4-BE49-F238E27FC236}">
                <a16:creationId xmlns:a16="http://schemas.microsoft.com/office/drawing/2014/main" id="{773284C9-AD52-451D-9515-244C3D183EEE}"/>
              </a:ext>
            </a:extLst>
          </p:cNvPr>
          <p:cNvPicPr>
            <a:picLocks noChangeAspect="1"/>
          </p:cNvPicPr>
          <p:nvPr/>
        </p:nvPicPr>
        <p:blipFill>
          <a:blip r:embed="rId2"/>
          <a:stretch>
            <a:fillRect/>
          </a:stretch>
        </p:blipFill>
        <p:spPr>
          <a:xfrm>
            <a:off x="10302076" y="19627"/>
            <a:ext cx="1889924" cy="180457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uadroTexto 1">
            <a:extLst>
              <a:ext uri="{FF2B5EF4-FFF2-40B4-BE49-F238E27FC236}">
                <a16:creationId xmlns:a16="http://schemas.microsoft.com/office/drawing/2014/main" id="{EE7A5147-DCB2-4B51-9A62-6E3C6D9BDDC8}"/>
              </a:ext>
            </a:extLst>
          </p:cNvPr>
          <p:cNvSpPr txBox="1">
            <a:spLocks noChangeArrowheads="1"/>
          </p:cNvSpPr>
          <p:nvPr/>
        </p:nvSpPr>
        <p:spPr bwMode="auto">
          <a:xfrm>
            <a:off x="1048871" y="1196975"/>
            <a:ext cx="9200029" cy="388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0" fontAlgn="base" hangingPunct="0">
              <a:lnSpc>
                <a:spcPct val="150000"/>
              </a:lnSpc>
              <a:spcBef>
                <a:spcPct val="0"/>
              </a:spcBef>
              <a:spcAft>
                <a:spcPct val="0"/>
              </a:spcAft>
              <a:buClrTx/>
              <a:buSzTx/>
              <a:buNone/>
            </a:pPr>
            <a:r>
              <a:rPr lang="es-AR" altLang="es-AR" sz="2800" dirty="0">
                <a:solidFill>
                  <a:prstClr val="white"/>
                </a:solidFill>
              </a:rPr>
              <a:t>La incorporación del artículo 97 de la ley de bases, no ha derogado el artículo 14 de la LCT que dispone la nulidad de todo contrato celebrado en fraude a la ley, las normas relativas al contrato de trabajo son de orden público y por lo tanto son indisponibles para las partes. </a:t>
            </a:r>
          </a:p>
        </p:txBody>
      </p:sp>
      <p:pic>
        <p:nvPicPr>
          <p:cNvPr id="2" name="Imagen 1">
            <a:extLst>
              <a:ext uri="{FF2B5EF4-FFF2-40B4-BE49-F238E27FC236}">
                <a16:creationId xmlns:a16="http://schemas.microsoft.com/office/drawing/2014/main" id="{59C24E0A-6290-4391-94D5-0ABA58388633}"/>
              </a:ext>
            </a:extLst>
          </p:cNvPr>
          <p:cNvPicPr>
            <a:picLocks noChangeAspect="1"/>
          </p:cNvPicPr>
          <p:nvPr/>
        </p:nvPicPr>
        <p:blipFill>
          <a:blip r:embed="rId2"/>
          <a:stretch>
            <a:fillRect/>
          </a:stretch>
        </p:blipFill>
        <p:spPr>
          <a:xfrm>
            <a:off x="10302076" y="0"/>
            <a:ext cx="1889924" cy="180457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uadroTexto 1">
            <a:extLst>
              <a:ext uri="{FF2B5EF4-FFF2-40B4-BE49-F238E27FC236}">
                <a16:creationId xmlns:a16="http://schemas.microsoft.com/office/drawing/2014/main" id="{EE7A5147-DCB2-4B51-9A62-6E3C6D9BDDC8}"/>
              </a:ext>
            </a:extLst>
          </p:cNvPr>
          <p:cNvSpPr txBox="1">
            <a:spLocks noChangeArrowheads="1"/>
          </p:cNvSpPr>
          <p:nvPr/>
        </p:nvSpPr>
        <p:spPr bwMode="auto">
          <a:xfrm>
            <a:off x="860000" y="2772282"/>
            <a:ext cx="9200029" cy="97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0" fontAlgn="base" hangingPunct="0">
              <a:lnSpc>
                <a:spcPct val="150000"/>
              </a:lnSpc>
              <a:spcBef>
                <a:spcPct val="0"/>
              </a:spcBef>
              <a:spcAft>
                <a:spcPct val="0"/>
              </a:spcAft>
              <a:buClrTx/>
              <a:buSzTx/>
              <a:buNone/>
            </a:pPr>
            <a:r>
              <a:rPr lang="es-AR" altLang="es-AR" sz="4400" dirty="0">
                <a:solidFill>
                  <a:prstClr val="white"/>
                </a:solidFill>
              </a:rPr>
              <a:t>Gracias….</a:t>
            </a:r>
          </a:p>
        </p:txBody>
      </p:sp>
      <p:pic>
        <p:nvPicPr>
          <p:cNvPr id="2" name="Imagen 1">
            <a:extLst>
              <a:ext uri="{FF2B5EF4-FFF2-40B4-BE49-F238E27FC236}">
                <a16:creationId xmlns:a16="http://schemas.microsoft.com/office/drawing/2014/main" id="{59C24E0A-6290-4391-94D5-0ABA58388633}"/>
              </a:ext>
            </a:extLst>
          </p:cNvPr>
          <p:cNvPicPr>
            <a:picLocks noChangeAspect="1"/>
          </p:cNvPicPr>
          <p:nvPr/>
        </p:nvPicPr>
        <p:blipFill>
          <a:blip r:embed="rId2"/>
          <a:stretch>
            <a:fillRect/>
          </a:stretch>
        </p:blipFill>
        <p:spPr>
          <a:xfrm>
            <a:off x="10302076" y="0"/>
            <a:ext cx="1889924" cy="1804572"/>
          </a:xfrm>
          <a:prstGeom prst="rect">
            <a:avLst/>
          </a:prstGeom>
        </p:spPr>
      </p:pic>
    </p:spTree>
    <p:extLst>
      <p:ext uri="{BB962C8B-B14F-4D97-AF65-F5344CB8AC3E}">
        <p14:creationId xmlns:p14="http://schemas.microsoft.com/office/powerpoint/2010/main" val="3239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8CC5-E183-4F79-8E4E-9A2DC6FB5E1B}"/>
              </a:ext>
            </a:extLst>
          </p:cNvPr>
          <p:cNvSpPr>
            <a:spLocks noGrp="1"/>
          </p:cNvSpPr>
          <p:nvPr>
            <p:ph type="ctrTitle" idx="4294967295"/>
          </p:nvPr>
        </p:nvSpPr>
        <p:spPr>
          <a:xfrm>
            <a:off x="0" y="1546412"/>
            <a:ext cx="12192000" cy="5311588"/>
          </a:xfrm>
        </p:spPr>
        <p:txBody>
          <a:bodyPr/>
          <a:lstStyle/>
          <a:p>
            <a:pPr algn="just"/>
            <a:br>
              <a:rPr lang="es-AR" sz="2000" b="1" dirty="0"/>
            </a:br>
            <a:r>
              <a:rPr lang="es-AR" sz="2800" dirty="0"/>
              <a:t>Una de las partes podrá hacer denuncia del contrato de trabajo en caso de inobservancia por parte de la otra de las obligaciones resultantes del mismo que configuren injuria y que, por su gravedad, no consientan la prosecución de la relación.</a:t>
            </a:r>
            <a:br>
              <a:rPr lang="es-AR" sz="2800" dirty="0"/>
            </a:br>
            <a:br>
              <a:rPr lang="es-AR" sz="2800" dirty="0"/>
            </a:br>
            <a:r>
              <a:rPr lang="es-AR" sz="2800" dirty="0"/>
              <a:t>La valoración deberá ser hecha prudencialmente por los jueces, teniendo en consideración el carácter de las relaciones que resulta de un contrato de trabajo, según lo dispuesto en la presente ley, y las modalidades y circunstancias personales en cada caso.</a:t>
            </a:r>
            <a:br>
              <a:rPr lang="es-AR" sz="2800" dirty="0"/>
            </a:br>
            <a:endParaRPr lang="es-AR" sz="2800" dirty="0"/>
          </a:p>
        </p:txBody>
      </p:sp>
      <p:sp>
        <p:nvSpPr>
          <p:cNvPr id="4" name="CuadroTexto 3">
            <a:extLst>
              <a:ext uri="{FF2B5EF4-FFF2-40B4-BE49-F238E27FC236}">
                <a16:creationId xmlns:a16="http://schemas.microsoft.com/office/drawing/2014/main" id="{855D4C32-E55C-4A53-9C1D-029881ACB500}"/>
              </a:ext>
            </a:extLst>
          </p:cNvPr>
          <p:cNvSpPr txBox="1"/>
          <p:nvPr/>
        </p:nvSpPr>
        <p:spPr>
          <a:xfrm>
            <a:off x="766482" y="470647"/>
            <a:ext cx="8727142" cy="1200329"/>
          </a:xfrm>
          <a:prstGeom prst="rect">
            <a:avLst/>
          </a:prstGeom>
          <a:noFill/>
        </p:spPr>
        <p:txBody>
          <a:bodyPr wrap="square" rtlCol="0">
            <a:spAutoFit/>
          </a:bodyPr>
          <a:lstStyle/>
          <a:p>
            <a:pPr algn="ctr"/>
            <a:r>
              <a:rPr lang="es-AR" sz="3600" b="1" dirty="0"/>
              <a:t>Artículo 242.- Justa causa. 1° parte</a:t>
            </a:r>
          </a:p>
          <a:p>
            <a:pPr algn="ctr"/>
            <a:r>
              <a:rPr lang="es-AR" sz="1400" b="1" dirty="0"/>
              <a:t>Sustituido por el art. 94 de al ley 27742</a:t>
            </a:r>
            <a:r>
              <a:rPr lang="es-AR" sz="3600" b="1" dirty="0"/>
              <a:t> </a:t>
            </a:r>
          </a:p>
        </p:txBody>
      </p:sp>
      <p:pic>
        <p:nvPicPr>
          <p:cNvPr id="3" name="Imagen 2">
            <a:extLst>
              <a:ext uri="{FF2B5EF4-FFF2-40B4-BE49-F238E27FC236}">
                <a16:creationId xmlns:a16="http://schemas.microsoft.com/office/drawing/2014/main" id="{4C6916D9-AD70-46FA-A6F9-EC0195FB26DB}"/>
              </a:ext>
            </a:extLst>
          </p:cNvPr>
          <p:cNvPicPr>
            <a:picLocks noChangeAspect="1"/>
          </p:cNvPicPr>
          <p:nvPr/>
        </p:nvPicPr>
        <p:blipFill>
          <a:blip r:embed="rId2"/>
          <a:stretch>
            <a:fillRect/>
          </a:stretch>
        </p:blipFill>
        <p:spPr>
          <a:xfrm>
            <a:off x="10394576" y="1"/>
            <a:ext cx="1797424" cy="1803184"/>
          </a:xfrm>
          <a:prstGeom prst="rect">
            <a:avLst/>
          </a:prstGeom>
        </p:spPr>
      </p:pic>
    </p:spTree>
    <p:extLst>
      <p:ext uri="{BB962C8B-B14F-4D97-AF65-F5344CB8AC3E}">
        <p14:creationId xmlns:p14="http://schemas.microsoft.com/office/powerpoint/2010/main" val="310491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8CC5-E183-4F79-8E4E-9A2DC6FB5E1B}"/>
              </a:ext>
            </a:extLst>
          </p:cNvPr>
          <p:cNvSpPr>
            <a:spLocks noGrp="1"/>
          </p:cNvSpPr>
          <p:nvPr>
            <p:ph type="ctrTitle" idx="4294967295"/>
          </p:nvPr>
        </p:nvSpPr>
        <p:spPr>
          <a:xfrm>
            <a:off x="215153" y="1116978"/>
            <a:ext cx="10178372" cy="5270375"/>
          </a:xfrm>
        </p:spPr>
        <p:txBody>
          <a:bodyPr/>
          <a:lstStyle/>
          <a:p>
            <a:pPr algn="just"/>
            <a:br>
              <a:rPr lang="es-AR" sz="2000" b="1" dirty="0"/>
            </a:br>
            <a:r>
              <a:rPr lang="es-AR" sz="4000" dirty="0">
                <a:latin typeface="Calibri" panose="020F0502020204030204" pitchFamily="34" charset="0"/>
                <a:ea typeface="Calibri" panose="020F0502020204030204" pitchFamily="34" charset="0"/>
              </a:rPr>
              <a:t>Mantiene la </a:t>
            </a:r>
            <a:r>
              <a:rPr lang="es-AR" sz="4000" b="1" dirty="0">
                <a:latin typeface="Calibri" panose="020F0502020204030204" pitchFamily="34" charset="0"/>
                <a:ea typeface="Calibri" panose="020F0502020204030204" pitchFamily="34" charset="0"/>
              </a:rPr>
              <a:t>fórmula general </a:t>
            </a:r>
            <a:r>
              <a:rPr lang="es-AR" sz="4000" dirty="0">
                <a:latin typeface="Calibri" panose="020F0502020204030204" pitchFamily="34" charset="0"/>
                <a:ea typeface="Calibri" panose="020F0502020204030204" pitchFamily="34" charset="0"/>
              </a:rPr>
              <a:t>para la determinación de la injuria laboral, lo que deja librado a la </a:t>
            </a:r>
            <a:r>
              <a:rPr lang="es-AR" sz="4000" b="1" dirty="0">
                <a:latin typeface="Calibri" panose="020F0502020204030204" pitchFamily="34" charset="0"/>
                <a:ea typeface="Calibri" panose="020F0502020204030204" pitchFamily="34" charset="0"/>
              </a:rPr>
              <a:t>apreciación judicial. </a:t>
            </a:r>
            <a:br>
              <a:rPr lang="es-AR" sz="4000" b="1" dirty="0">
                <a:latin typeface="Calibri" panose="020F0502020204030204" pitchFamily="34" charset="0"/>
                <a:ea typeface="Calibri" panose="020F0502020204030204" pitchFamily="34" charset="0"/>
              </a:rPr>
            </a:br>
            <a:br>
              <a:rPr lang="es-AR" sz="4000" b="1" dirty="0">
                <a:latin typeface="Calibri" panose="020F0502020204030204" pitchFamily="34" charset="0"/>
                <a:ea typeface="Calibri" panose="020F0502020204030204" pitchFamily="34" charset="0"/>
              </a:rPr>
            </a:br>
            <a:r>
              <a:rPr lang="es-AR" sz="4000" dirty="0">
                <a:latin typeface="Calibri" panose="020F0502020204030204" pitchFamily="34" charset="0"/>
                <a:ea typeface="Calibri" panose="020F0502020204030204" pitchFamily="34" charset="0"/>
              </a:rPr>
              <a:t>En todos los casos la prueba del hecho y de la imputación estará a cargo del empleador que invoca la injuria laboral.</a:t>
            </a:r>
            <a:br>
              <a:rPr lang="es-AR" sz="4000" dirty="0">
                <a:latin typeface="Calibri" panose="020F0502020204030204" pitchFamily="34" charset="0"/>
                <a:ea typeface="Calibri" panose="020F0502020204030204" pitchFamily="34" charset="0"/>
              </a:rPr>
            </a:br>
            <a:br>
              <a:rPr lang="es-AR" sz="4000" dirty="0">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r>
              <a:rPr lang="es-AR" sz="3600" b="1" dirty="0">
                <a:latin typeface="Calibri" panose="020F0502020204030204" pitchFamily="34" charset="0"/>
                <a:ea typeface="Calibri" panose="020F0502020204030204" pitchFamily="34" charset="0"/>
              </a:rPr>
              <a:t> </a:t>
            </a:r>
            <a:br>
              <a:rPr lang="es-AR" sz="3600" dirty="0">
                <a:latin typeface="Calibri" panose="020F0502020204030204" pitchFamily="34" charset="0"/>
                <a:ea typeface="Calibri" panose="020F0502020204030204" pitchFamily="34" charset="0"/>
              </a:rPr>
            </a:br>
            <a:endParaRPr lang="es-AR" sz="2800" dirty="0"/>
          </a:p>
        </p:txBody>
      </p:sp>
      <p:sp>
        <p:nvSpPr>
          <p:cNvPr id="4" name="CuadroTexto 3">
            <a:extLst>
              <a:ext uri="{FF2B5EF4-FFF2-40B4-BE49-F238E27FC236}">
                <a16:creationId xmlns:a16="http://schemas.microsoft.com/office/drawing/2014/main" id="{855D4C32-E55C-4A53-9C1D-029881ACB500}"/>
              </a:ext>
            </a:extLst>
          </p:cNvPr>
          <p:cNvSpPr txBox="1"/>
          <p:nvPr/>
        </p:nvSpPr>
        <p:spPr>
          <a:xfrm>
            <a:off x="658906" y="470647"/>
            <a:ext cx="8834718" cy="646331"/>
          </a:xfrm>
          <a:prstGeom prst="rect">
            <a:avLst/>
          </a:prstGeom>
          <a:noFill/>
        </p:spPr>
        <p:txBody>
          <a:bodyPr wrap="square" rtlCol="0">
            <a:spAutoFit/>
          </a:bodyPr>
          <a:lstStyle/>
          <a:p>
            <a:pPr lvl="0"/>
            <a:r>
              <a:rPr kumimoji="0" lang="es-AR" sz="3600" b="1" i="0" u="none" strike="noStrike" kern="1200" cap="none" spc="0" normalizeH="0" baseline="0" noProof="0" dirty="0">
                <a:ln>
                  <a:noFill/>
                </a:ln>
                <a:solidFill>
                  <a:prstClr val="white"/>
                </a:solidFill>
                <a:effectLst/>
                <a:uLnTx/>
                <a:uFillTx/>
                <a:latin typeface="Century Gothic" panose="020B0502020202020204"/>
                <a:ea typeface="+mn-ea"/>
                <a:cs typeface="+mn-cs"/>
              </a:rPr>
              <a:t>Artículo 242.- Justa </a:t>
            </a:r>
            <a:r>
              <a:rPr lang="es-AR" sz="3600" b="1" dirty="0">
                <a:solidFill>
                  <a:prstClr val="white"/>
                </a:solidFill>
              </a:rPr>
              <a:t>causa. 1° parte  </a:t>
            </a:r>
            <a:endParaRPr kumimoji="0" lang="es-AR" sz="3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Imagen 4">
            <a:extLst>
              <a:ext uri="{FF2B5EF4-FFF2-40B4-BE49-F238E27FC236}">
                <a16:creationId xmlns:a16="http://schemas.microsoft.com/office/drawing/2014/main" id="{A493B76F-9FB1-4042-9CCB-F3814739ABAF}"/>
              </a:ext>
            </a:extLst>
          </p:cNvPr>
          <p:cNvPicPr>
            <a:picLocks noChangeAspect="1"/>
          </p:cNvPicPr>
          <p:nvPr/>
        </p:nvPicPr>
        <p:blipFill>
          <a:blip r:embed="rId2"/>
          <a:stretch>
            <a:fillRect/>
          </a:stretch>
        </p:blipFill>
        <p:spPr>
          <a:xfrm>
            <a:off x="10393524" y="0"/>
            <a:ext cx="1798476" cy="1804572"/>
          </a:xfrm>
          <a:prstGeom prst="rect">
            <a:avLst/>
          </a:prstGeom>
        </p:spPr>
      </p:pic>
    </p:spTree>
    <p:extLst>
      <p:ext uri="{BB962C8B-B14F-4D97-AF65-F5344CB8AC3E}">
        <p14:creationId xmlns:p14="http://schemas.microsoft.com/office/powerpoint/2010/main" val="251292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8CC5-E183-4F79-8E4E-9A2DC6FB5E1B}"/>
              </a:ext>
            </a:extLst>
          </p:cNvPr>
          <p:cNvSpPr>
            <a:spLocks noGrp="1"/>
          </p:cNvSpPr>
          <p:nvPr>
            <p:ph type="ctrTitle" idx="4294967295"/>
          </p:nvPr>
        </p:nvSpPr>
        <p:spPr>
          <a:xfrm>
            <a:off x="632012" y="1546412"/>
            <a:ext cx="11187953" cy="4840941"/>
          </a:xfrm>
        </p:spPr>
        <p:txBody>
          <a:bodyPr/>
          <a:lstStyle/>
          <a:p>
            <a:pPr>
              <a:lnSpc>
                <a:spcPct val="150000"/>
              </a:lnSpc>
            </a:pPr>
            <a:r>
              <a:rPr lang="es-AR" sz="3200" b="1" dirty="0"/>
              <a:t>* Podrá </a:t>
            </a:r>
            <a:r>
              <a:rPr lang="es-AR" sz="3200" dirty="0"/>
              <a:t>configurar grave injuria laboral, como</a:t>
            </a:r>
            <a:r>
              <a:rPr lang="es-AR" sz="3200" b="1" dirty="0"/>
              <a:t> </a:t>
            </a:r>
            <a:br>
              <a:rPr lang="es-AR" sz="3200" b="1" dirty="0"/>
            </a:br>
            <a:r>
              <a:rPr lang="es-AR" sz="3200" b="1" dirty="0"/>
              <a:t>* objetiva causal </a:t>
            </a:r>
            <a:r>
              <a:rPr lang="es-AR" sz="3200" dirty="0"/>
              <a:t>de extinción del contrato de trabajo</a:t>
            </a:r>
            <a:r>
              <a:rPr lang="es-AR" sz="3200" b="1" dirty="0"/>
              <a:t>, </a:t>
            </a:r>
            <a:br>
              <a:rPr lang="es-AR" sz="3200" b="1" dirty="0"/>
            </a:br>
            <a:r>
              <a:rPr lang="es-AR" sz="3200" b="1" dirty="0"/>
              <a:t>* la participación </a:t>
            </a:r>
            <a:r>
              <a:rPr lang="es-AR" sz="3200" dirty="0"/>
              <a:t>activa en </a:t>
            </a:r>
            <a:br>
              <a:rPr lang="es-AR" sz="3200" dirty="0"/>
            </a:br>
            <a:r>
              <a:rPr lang="es-AR" sz="3200" b="1" dirty="0"/>
              <a:t>* bloqueos o tomas de establecimiento.</a:t>
            </a:r>
            <a:br>
              <a:rPr lang="es-AR" sz="3200" b="1" dirty="0"/>
            </a:br>
            <a:br>
              <a:rPr lang="es-AR" sz="2000" b="1" dirty="0"/>
            </a:br>
            <a:r>
              <a:rPr lang="es-AR" sz="2000" dirty="0"/>
              <a:t>(</a:t>
            </a:r>
            <a:r>
              <a:rPr lang="es-AR" sz="1800" dirty="0">
                <a:latin typeface="Calibri" panose="020F0502020204030204" pitchFamily="34" charset="0"/>
                <a:ea typeface="Calibri" panose="020F0502020204030204" pitchFamily="34" charset="0"/>
                <a:cs typeface="Calibri" panose="020F0502020204030204" pitchFamily="34" charset="0"/>
              </a:rPr>
              <a:t>DNU 70/23 </a:t>
            </a:r>
            <a:r>
              <a:rPr lang="es-AR" sz="1800" b="1" dirty="0">
                <a:latin typeface="Calibri" panose="020F0502020204030204" pitchFamily="34" charset="0"/>
                <a:ea typeface="Calibri" panose="020F0502020204030204" pitchFamily="34" charset="0"/>
                <a:cs typeface="Calibri" panose="020F0502020204030204" pitchFamily="34" charset="0"/>
              </a:rPr>
              <a:t>Configura</a:t>
            </a:r>
            <a:r>
              <a:rPr lang="es-AR" sz="1800" dirty="0">
                <a:latin typeface="Calibri" panose="020F0502020204030204" pitchFamily="34" charset="0"/>
                <a:ea typeface="Calibri" panose="020F0502020204030204" pitchFamily="34" charset="0"/>
                <a:cs typeface="Calibri" panose="020F0502020204030204" pitchFamily="34" charset="0"/>
              </a:rPr>
              <a:t> injuria laboral grave  la participación en  bloqueos o tomas de establecimiento</a:t>
            </a:r>
            <a:r>
              <a:rPr lang="es-AR" sz="2000" dirty="0">
                <a:latin typeface="Calibri" panose="020F0502020204030204" pitchFamily="34" charset="0"/>
                <a:ea typeface="Calibri" panose="020F0502020204030204" pitchFamily="34" charset="0"/>
              </a:rPr>
              <a:t>.)</a:t>
            </a:r>
            <a:br>
              <a:rPr lang="es-AR" sz="2000" dirty="0">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br>
              <a:rPr lang="es-AR" sz="2800" dirty="0"/>
            </a:br>
            <a:endParaRPr lang="es-AR" sz="2800" dirty="0"/>
          </a:p>
        </p:txBody>
      </p:sp>
      <p:sp>
        <p:nvSpPr>
          <p:cNvPr id="4" name="CuadroTexto 3">
            <a:extLst>
              <a:ext uri="{FF2B5EF4-FFF2-40B4-BE49-F238E27FC236}">
                <a16:creationId xmlns:a16="http://schemas.microsoft.com/office/drawing/2014/main" id="{855D4C32-E55C-4A53-9C1D-029881ACB500}"/>
              </a:ext>
            </a:extLst>
          </p:cNvPr>
          <p:cNvSpPr txBox="1"/>
          <p:nvPr/>
        </p:nvSpPr>
        <p:spPr>
          <a:xfrm>
            <a:off x="766482" y="470647"/>
            <a:ext cx="8727142" cy="646331"/>
          </a:xfrm>
          <a:prstGeom prst="rect">
            <a:avLst/>
          </a:prstGeom>
          <a:noFill/>
        </p:spPr>
        <p:txBody>
          <a:bodyPr wrap="square" rtlCol="0">
            <a:spAutoFit/>
          </a:bodyPr>
          <a:lstStyle/>
          <a:p>
            <a:pPr algn="ctr"/>
            <a:r>
              <a:rPr lang="es-AR" sz="3600" b="1" dirty="0"/>
              <a:t>Artículo 242.- Justa causa. 2° parte </a:t>
            </a:r>
          </a:p>
        </p:txBody>
      </p:sp>
      <p:pic>
        <p:nvPicPr>
          <p:cNvPr id="3" name="Imagen 2">
            <a:extLst>
              <a:ext uri="{FF2B5EF4-FFF2-40B4-BE49-F238E27FC236}">
                <a16:creationId xmlns:a16="http://schemas.microsoft.com/office/drawing/2014/main" id="{96E345F6-89F7-4B06-82AE-D9B4776E58C5}"/>
              </a:ext>
            </a:extLst>
          </p:cNvPr>
          <p:cNvPicPr>
            <a:picLocks noChangeAspect="1"/>
          </p:cNvPicPr>
          <p:nvPr/>
        </p:nvPicPr>
        <p:blipFill>
          <a:blip r:embed="rId2"/>
          <a:stretch>
            <a:fillRect/>
          </a:stretch>
        </p:blipFill>
        <p:spPr>
          <a:xfrm>
            <a:off x="10393524" y="0"/>
            <a:ext cx="1798476" cy="1804572"/>
          </a:xfrm>
          <a:prstGeom prst="rect">
            <a:avLst/>
          </a:prstGeom>
        </p:spPr>
      </p:pic>
    </p:spTree>
    <p:extLst>
      <p:ext uri="{BB962C8B-B14F-4D97-AF65-F5344CB8AC3E}">
        <p14:creationId xmlns:p14="http://schemas.microsoft.com/office/powerpoint/2010/main" val="3507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8CC5-E183-4F79-8E4E-9A2DC6FB5E1B}"/>
              </a:ext>
            </a:extLst>
          </p:cNvPr>
          <p:cNvSpPr>
            <a:spLocks noGrp="1"/>
          </p:cNvSpPr>
          <p:nvPr>
            <p:ph type="ctrTitle" idx="4294967295"/>
          </p:nvPr>
        </p:nvSpPr>
        <p:spPr>
          <a:xfrm>
            <a:off x="874059" y="1116978"/>
            <a:ext cx="10148047" cy="5270375"/>
          </a:xfrm>
        </p:spPr>
        <p:txBody>
          <a:bodyPr/>
          <a:lstStyle/>
          <a:p>
            <a:br>
              <a:rPr lang="es-AR" sz="2000" b="1" dirty="0"/>
            </a:br>
            <a:br>
              <a:rPr lang="es-AR" sz="2000" b="1" dirty="0"/>
            </a:br>
            <a:br>
              <a:rPr lang="es-AR" sz="2000" b="1" dirty="0"/>
            </a:br>
            <a:r>
              <a:rPr lang="es-AR" sz="4400" dirty="0">
                <a:solidFill>
                  <a:srgbClr val="EBEBEB"/>
                </a:solidFill>
                <a:latin typeface="Calibri" panose="020F0502020204030204" pitchFamily="34" charset="0"/>
                <a:ea typeface="Calibri" panose="020F0502020204030204" pitchFamily="34" charset="0"/>
              </a:rPr>
              <a:t>Introduce una </a:t>
            </a:r>
            <a:r>
              <a:rPr lang="es-AR" sz="4400" b="1" dirty="0">
                <a:solidFill>
                  <a:srgbClr val="EBEBEB"/>
                </a:solidFill>
                <a:latin typeface="Calibri" panose="020F0502020204030204" pitchFamily="34" charset="0"/>
                <a:ea typeface="Calibri" panose="020F0502020204030204" pitchFamily="34" charset="0"/>
              </a:rPr>
              <a:t>enumeración taxativa </a:t>
            </a:r>
            <a:r>
              <a:rPr lang="es-AR" sz="4400" dirty="0">
                <a:solidFill>
                  <a:srgbClr val="EBEBEB"/>
                </a:solidFill>
                <a:latin typeface="Calibri" panose="020F0502020204030204" pitchFamily="34" charset="0"/>
                <a:ea typeface="Calibri" panose="020F0502020204030204" pitchFamily="34" charset="0"/>
              </a:rPr>
              <a:t>de causales en la regulación legal. </a:t>
            </a:r>
            <a:br>
              <a:rPr lang="es-AR" sz="4400" dirty="0">
                <a:solidFill>
                  <a:srgbClr val="EBEBEB"/>
                </a:solidFill>
                <a:latin typeface="Calibri" panose="020F0502020204030204" pitchFamily="34" charset="0"/>
                <a:ea typeface="Calibri" panose="020F0502020204030204" pitchFamily="34" charset="0"/>
              </a:rPr>
            </a:br>
            <a:br>
              <a:rPr lang="es-AR" sz="4400" dirty="0">
                <a:solidFill>
                  <a:srgbClr val="EBEBEB"/>
                </a:solidFill>
                <a:latin typeface="Calibri" panose="020F0502020204030204" pitchFamily="34" charset="0"/>
                <a:ea typeface="Calibri" panose="020F0502020204030204" pitchFamily="34" charset="0"/>
              </a:rPr>
            </a:br>
            <a:br>
              <a:rPr lang="es-AR" sz="4400" dirty="0">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r>
              <a:rPr lang="es-AR" sz="3600" b="1" dirty="0">
                <a:latin typeface="Calibri" panose="020F0502020204030204" pitchFamily="34" charset="0"/>
                <a:ea typeface="Calibri" panose="020F0502020204030204" pitchFamily="34" charset="0"/>
              </a:rPr>
              <a:t> </a:t>
            </a:r>
            <a:br>
              <a:rPr lang="es-AR" sz="3600" dirty="0">
                <a:latin typeface="Calibri" panose="020F0502020204030204" pitchFamily="34" charset="0"/>
                <a:ea typeface="Calibri" panose="020F0502020204030204" pitchFamily="34" charset="0"/>
              </a:rPr>
            </a:br>
            <a:endParaRPr lang="es-AR" sz="2800" dirty="0"/>
          </a:p>
        </p:txBody>
      </p:sp>
      <p:sp>
        <p:nvSpPr>
          <p:cNvPr id="4" name="CuadroTexto 3">
            <a:extLst>
              <a:ext uri="{FF2B5EF4-FFF2-40B4-BE49-F238E27FC236}">
                <a16:creationId xmlns:a16="http://schemas.microsoft.com/office/drawing/2014/main" id="{855D4C32-E55C-4A53-9C1D-029881ACB500}"/>
              </a:ext>
            </a:extLst>
          </p:cNvPr>
          <p:cNvSpPr txBox="1"/>
          <p:nvPr/>
        </p:nvSpPr>
        <p:spPr>
          <a:xfrm>
            <a:off x="1169894" y="470647"/>
            <a:ext cx="8323730" cy="646331"/>
          </a:xfrm>
          <a:prstGeom prst="rect">
            <a:avLst/>
          </a:prstGeom>
          <a:noFill/>
        </p:spPr>
        <p:txBody>
          <a:bodyPr wrap="square" rtlCol="0">
            <a:spAutoFit/>
          </a:bodyPr>
          <a:lstStyle/>
          <a:p>
            <a:pPr lvl="0"/>
            <a:r>
              <a:rPr kumimoji="0" lang="es-AR" sz="3600" b="1" i="0" u="none" strike="noStrike" kern="1200" cap="none" spc="0" normalizeH="0" baseline="0" noProof="0" dirty="0">
                <a:ln>
                  <a:noFill/>
                </a:ln>
                <a:solidFill>
                  <a:prstClr val="white"/>
                </a:solidFill>
                <a:effectLst/>
                <a:uLnTx/>
                <a:uFillTx/>
                <a:latin typeface="Century Gothic" panose="020B0502020202020204"/>
                <a:ea typeface="+mn-ea"/>
                <a:cs typeface="+mn-cs"/>
              </a:rPr>
              <a:t>Artículo 242.- Justa causa</a:t>
            </a:r>
            <a:r>
              <a:rPr lang="es-AR" sz="3600" b="1" dirty="0">
                <a:solidFill>
                  <a:prstClr val="white"/>
                </a:solidFill>
              </a:rPr>
              <a:t>. 2° parte  </a:t>
            </a:r>
            <a:endParaRPr kumimoji="0" lang="es-AR" sz="3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 name="Imagen 2">
            <a:extLst>
              <a:ext uri="{FF2B5EF4-FFF2-40B4-BE49-F238E27FC236}">
                <a16:creationId xmlns:a16="http://schemas.microsoft.com/office/drawing/2014/main" id="{46B7F3C0-2F79-4599-958C-A68D6E6C1D71}"/>
              </a:ext>
            </a:extLst>
          </p:cNvPr>
          <p:cNvPicPr>
            <a:picLocks noChangeAspect="1"/>
          </p:cNvPicPr>
          <p:nvPr/>
        </p:nvPicPr>
        <p:blipFill>
          <a:blip r:embed="rId2"/>
          <a:stretch>
            <a:fillRect/>
          </a:stretch>
        </p:blipFill>
        <p:spPr>
          <a:xfrm>
            <a:off x="10393524" y="0"/>
            <a:ext cx="1798476" cy="1804572"/>
          </a:xfrm>
          <a:prstGeom prst="rect">
            <a:avLst/>
          </a:prstGeom>
        </p:spPr>
      </p:pic>
    </p:spTree>
    <p:extLst>
      <p:ext uri="{BB962C8B-B14F-4D97-AF65-F5344CB8AC3E}">
        <p14:creationId xmlns:p14="http://schemas.microsoft.com/office/powerpoint/2010/main" val="714249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8CC5-E183-4F79-8E4E-9A2DC6FB5E1B}"/>
              </a:ext>
            </a:extLst>
          </p:cNvPr>
          <p:cNvSpPr>
            <a:spLocks noGrp="1"/>
          </p:cNvSpPr>
          <p:nvPr>
            <p:ph type="ctrTitle" idx="4294967295"/>
          </p:nvPr>
        </p:nvSpPr>
        <p:spPr>
          <a:xfrm>
            <a:off x="632012" y="1546412"/>
            <a:ext cx="11187953" cy="4840941"/>
          </a:xfrm>
        </p:spPr>
        <p:txBody>
          <a:bodyPr/>
          <a:lstStyle/>
          <a:p>
            <a:br>
              <a:rPr lang="es-AR" sz="2000" b="1" dirty="0"/>
            </a:br>
            <a:r>
              <a:rPr lang="es-AR" sz="3600" dirty="0">
                <a:solidFill>
                  <a:srgbClr val="EBEBEB"/>
                </a:solidFill>
                <a:latin typeface="Calibri" panose="020F0502020204030204" pitchFamily="34" charset="0"/>
                <a:ea typeface="Calibri" panose="020F0502020204030204" pitchFamily="34" charset="0"/>
              </a:rPr>
              <a:t>Se </a:t>
            </a:r>
            <a:r>
              <a:rPr lang="es-AR" sz="3600" b="1" dirty="0">
                <a:solidFill>
                  <a:srgbClr val="EBEBEB"/>
                </a:solidFill>
                <a:latin typeface="Calibri" panose="020F0502020204030204" pitchFamily="34" charset="0"/>
                <a:ea typeface="Calibri" panose="020F0502020204030204" pitchFamily="34" charset="0"/>
              </a:rPr>
              <a:t>presume</a:t>
            </a:r>
            <a:r>
              <a:rPr lang="es-AR" sz="3600" dirty="0">
                <a:solidFill>
                  <a:srgbClr val="EBEBEB"/>
                </a:solidFill>
                <a:latin typeface="Calibri" panose="020F0502020204030204" pitchFamily="34" charset="0"/>
                <a:ea typeface="Calibri" panose="020F0502020204030204" pitchFamily="34" charset="0"/>
              </a:rPr>
              <a:t> que existe </a:t>
            </a:r>
            <a:r>
              <a:rPr lang="es-AR" sz="3600" b="1" dirty="0">
                <a:solidFill>
                  <a:srgbClr val="EBEBEB"/>
                </a:solidFill>
                <a:latin typeface="Calibri" panose="020F0502020204030204" pitchFamily="34" charset="0"/>
                <a:ea typeface="Calibri" panose="020F0502020204030204" pitchFamily="34" charset="0"/>
              </a:rPr>
              <a:t>injuria grave </a:t>
            </a:r>
            <a:r>
              <a:rPr lang="es-AR" sz="3600" dirty="0">
                <a:solidFill>
                  <a:srgbClr val="EBEBEB"/>
                </a:solidFill>
                <a:latin typeface="Calibri" panose="020F0502020204030204" pitchFamily="34" charset="0"/>
                <a:ea typeface="Calibri" panose="020F0502020204030204" pitchFamily="34" charset="0"/>
              </a:rPr>
              <a:t>cuando durante una medida de acción directa:</a:t>
            </a:r>
            <a:br>
              <a:rPr lang="es-AR" sz="3600" dirty="0">
                <a:solidFill>
                  <a:srgbClr val="EBEBEB"/>
                </a:solidFill>
                <a:latin typeface="Calibri" panose="020F0502020204030204" pitchFamily="34" charset="0"/>
                <a:ea typeface="Calibri" panose="020F0502020204030204" pitchFamily="34" charset="0"/>
              </a:rPr>
            </a:br>
            <a:br>
              <a:rPr lang="es-AR" sz="3600" dirty="0">
                <a:solidFill>
                  <a:srgbClr val="EBEBEB"/>
                </a:solidFill>
                <a:latin typeface="Calibri" panose="020F0502020204030204" pitchFamily="34" charset="0"/>
                <a:ea typeface="Calibri" panose="020F0502020204030204" pitchFamily="34" charset="0"/>
              </a:rPr>
            </a:br>
            <a:r>
              <a:rPr lang="es-AR" sz="3600" dirty="0">
                <a:solidFill>
                  <a:srgbClr val="EBEBEB"/>
                </a:solidFill>
                <a:latin typeface="Calibri" panose="020F0502020204030204" pitchFamily="34" charset="0"/>
                <a:ea typeface="Calibri" panose="020F0502020204030204" pitchFamily="34" charset="0"/>
              </a:rPr>
              <a:t>a.- </a:t>
            </a:r>
            <a:r>
              <a:rPr lang="es-AR" sz="3600" b="1" dirty="0">
                <a:solidFill>
                  <a:srgbClr val="EBEBEB"/>
                </a:solidFill>
                <a:latin typeface="Calibri" panose="020F0502020204030204" pitchFamily="34" charset="0"/>
                <a:ea typeface="Calibri" panose="020F0502020204030204" pitchFamily="34" charset="0"/>
              </a:rPr>
              <a:t>Se afecte la libertad de trabajo </a:t>
            </a:r>
            <a:r>
              <a:rPr lang="es-AR" sz="3600" dirty="0">
                <a:solidFill>
                  <a:srgbClr val="EBEBEB"/>
                </a:solidFill>
                <a:latin typeface="Calibri" panose="020F0502020204030204" pitchFamily="34" charset="0"/>
                <a:ea typeface="Calibri" panose="020F0502020204030204" pitchFamily="34" charset="0"/>
              </a:rPr>
              <a:t>de quienes no adhieran a la medida de fuerza, mediante actos, hechos, intimidaciones o amenazas;</a:t>
            </a:r>
            <a:br>
              <a:rPr lang="es-AR" sz="3600" dirty="0">
                <a:solidFill>
                  <a:srgbClr val="EBEBEB"/>
                </a:solidFill>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br>
              <a:rPr lang="es-AR" sz="2800" dirty="0"/>
            </a:br>
            <a:endParaRPr lang="es-AR" sz="2800" dirty="0"/>
          </a:p>
        </p:txBody>
      </p:sp>
      <p:sp>
        <p:nvSpPr>
          <p:cNvPr id="4" name="CuadroTexto 3">
            <a:extLst>
              <a:ext uri="{FF2B5EF4-FFF2-40B4-BE49-F238E27FC236}">
                <a16:creationId xmlns:a16="http://schemas.microsoft.com/office/drawing/2014/main" id="{855D4C32-E55C-4A53-9C1D-029881ACB500}"/>
              </a:ext>
            </a:extLst>
          </p:cNvPr>
          <p:cNvSpPr txBox="1"/>
          <p:nvPr/>
        </p:nvSpPr>
        <p:spPr>
          <a:xfrm>
            <a:off x="766482" y="470647"/>
            <a:ext cx="8727142" cy="646331"/>
          </a:xfrm>
          <a:prstGeom prst="rect">
            <a:avLst/>
          </a:prstGeom>
          <a:noFill/>
        </p:spPr>
        <p:txBody>
          <a:bodyPr wrap="square" rtlCol="0">
            <a:spAutoFit/>
          </a:bodyPr>
          <a:lstStyle/>
          <a:p>
            <a:pPr algn="ctr"/>
            <a:r>
              <a:rPr lang="es-AR" sz="3600" b="1" dirty="0"/>
              <a:t>Artículo 242.- Justa causa. 3° parte </a:t>
            </a:r>
          </a:p>
        </p:txBody>
      </p:sp>
      <p:pic>
        <p:nvPicPr>
          <p:cNvPr id="3" name="Imagen 2">
            <a:extLst>
              <a:ext uri="{FF2B5EF4-FFF2-40B4-BE49-F238E27FC236}">
                <a16:creationId xmlns:a16="http://schemas.microsoft.com/office/drawing/2014/main" id="{1E6A69D9-693C-4D98-AA87-AA2C02AA0A32}"/>
              </a:ext>
            </a:extLst>
          </p:cNvPr>
          <p:cNvPicPr>
            <a:picLocks noChangeAspect="1"/>
          </p:cNvPicPr>
          <p:nvPr/>
        </p:nvPicPr>
        <p:blipFill>
          <a:blip r:embed="rId2"/>
          <a:stretch>
            <a:fillRect/>
          </a:stretch>
        </p:blipFill>
        <p:spPr>
          <a:xfrm>
            <a:off x="10393524" y="0"/>
            <a:ext cx="1798476" cy="1804572"/>
          </a:xfrm>
          <a:prstGeom prst="rect">
            <a:avLst/>
          </a:prstGeom>
        </p:spPr>
      </p:pic>
    </p:spTree>
    <p:extLst>
      <p:ext uri="{BB962C8B-B14F-4D97-AF65-F5344CB8AC3E}">
        <p14:creationId xmlns:p14="http://schemas.microsoft.com/office/powerpoint/2010/main" val="116974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8CC5-E183-4F79-8E4E-9A2DC6FB5E1B}"/>
              </a:ext>
            </a:extLst>
          </p:cNvPr>
          <p:cNvSpPr>
            <a:spLocks noGrp="1"/>
          </p:cNvSpPr>
          <p:nvPr>
            <p:ph type="ctrTitle" idx="4294967295"/>
          </p:nvPr>
        </p:nvSpPr>
        <p:spPr>
          <a:xfrm>
            <a:off x="847164" y="1546412"/>
            <a:ext cx="10650071" cy="5311588"/>
          </a:xfrm>
        </p:spPr>
        <p:txBody>
          <a:bodyPr/>
          <a:lstStyle/>
          <a:p>
            <a:pPr algn="just"/>
            <a:br>
              <a:rPr lang="es-AR" sz="2000" b="1" dirty="0"/>
            </a:br>
            <a:r>
              <a:rPr lang="es-AR" sz="3600" b="1" dirty="0">
                <a:latin typeface="Calibri" panose="020F0502020204030204" pitchFamily="34" charset="0"/>
                <a:ea typeface="Calibri" panose="020F0502020204030204" pitchFamily="34" charset="0"/>
              </a:rPr>
              <a:t>b.- Se impida u obstruya </a:t>
            </a:r>
            <a:r>
              <a:rPr lang="es-AR" sz="3600" dirty="0">
                <a:latin typeface="Calibri" panose="020F0502020204030204" pitchFamily="34" charset="0"/>
                <a:ea typeface="Calibri" panose="020F0502020204030204" pitchFamily="34" charset="0"/>
              </a:rPr>
              <a:t>total o parcialmente el </a:t>
            </a:r>
            <a:r>
              <a:rPr lang="es-AR" sz="3600" b="1" dirty="0">
                <a:latin typeface="Calibri" panose="020F0502020204030204" pitchFamily="34" charset="0"/>
                <a:ea typeface="Calibri" panose="020F0502020204030204" pitchFamily="34" charset="0"/>
              </a:rPr>
              <a:t>ingreso o egreso </a:t>
            </a:r>
            <a:r>
              <a:rPr lang="es-AR" sz="3600" dirty="0">
                <a:latin typeface="Calibri" panose="020F0502020204030204" pitchFamily="34" charset="0"/>
                <a:ea typeface="Calibri" panose="020F0502020204030204" pitchFamily="34" charset="0"/>
              </a:rPr>
              <a:t>de personas y/o cosas al establecimiento;</a:t>
            </a:r>
            <a:br>
              <a:rPr lang="es-AR" sz="3600" dirty="0">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r>
              <a:rPr lang="es-AR" sz="3600" b="1" dirty="0">
                <a:latin typeface="Calibri" panose="020F0502020204030204" pitchFamily="34" charset="0"/>
                <a:ea typeface="Calibri" panose="020F0502020204030204" pitchFamily="34" charset="0"/>
              </a:rPr>
              <a:t>c.- Se ocasionen daños en personas o en cosas </a:t>
            </a:r>
            <a:r>
              <a:rPr lang="es-AR" sz="3600" dirty="0">
                <a:latin typeface="Calibri" panose="020F0502020204030204" pitchFamily="34" charset="0"/>
                <a:ea typeface="Calibri" panose="020F0502020204030204" pitchFamily="34" charset="0"/>
              </a:rPr>
              <a:t>de propiedad de la empresa o de terceros situadas en el establecimiento (instalaciones, mercaderías, insumos y materias primas, herramientas, etc.) o se las retenga indebidamente.</a:t>
            </a:r>
            <a:br>
              <a:rPr lang="es-AR" sz="3600" dirty="0">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br>
              <a:rPr lang="es-AR" sz="2800" dirty="0"/>
            </a:br>
            <a:endParaRPr lang="es-AR" sz="2800" dirty="0"/>
          </a:p>
        </p:txBody>
      </p:sp>
      <p:sp>
        <p:nvSpPr>
          <p:cNvPr id="4" name="CuadroTexto 3">
            <a:extLst>
              <a:ext uri="{FF2B5EF4-FFF2-40B4-BE49-F238E27FC236}">
                <a16:creationId xmlns:a16="http://schemas.microsoft.com/office/drawing/2014/main" id="{855D4C32-E55C-4A53-9C1D-029881ACB500}"/>
              </a:ext>
            </a:extLst>
          </p:cNvPr>
          <p:cNvSpPr txBox="1"/>
          <p:nvPr/>
        </p:nvSpPr>
        <p:spPr>
          <a:xfrm>
            <a:off x="2151529" y="470647"/>
            <a:ext cx="7987553" cy="646331"/>
          </a:xfrm>
          <a:prstGeom prst="rect">
            <a:avLst/>
          </a:prstGeom>
          <a:noFill/>
        </p:spPr>
        <p:txBody>
          <a:bodyPr wrap="square" rtlCol="0">
            <a:spAutoFit/>
          </a:bodyPr>
          <a:lstStyle/>
          <a:p>
            <a:r>
              <a:rPr lang="es-AR" sz="3600" b="1" dirty="0"/>
              <a:t>Artículo 242.- Justa causa.</a:t>
            </a:r>
            <a:r>
              <a:rPr lang="es-AR" sz="3600" b="1" dirty="0">
                <a:solidFill>
                  <a:prstClr val="white"/>
                </a:solidFill>
              </a:rPr>
              <a:t> 3° parte</a:t>
            </a:r>
            <a:r>
              <a:rPr lang="es-AR" sz="3600" b="1" dirty="0"/>
              <a:t> </a:t>
            </a:r>
          </a:p>
        </p:txBody>
      </p:sp>
      <p:pic>
        <p:nvPicPr>
          <p:cNvPr id="3" name="Imagen 2">
            <a:extLst>
              <a:ext uri="{FF2B5EF4-FFF2-40B4-BE49-F238E27FC236}">
                <a16:creationId xmlns:a16="http://schemas.microsoft.com/office/drawing/2014/main" id="{EA7EF4F8-B84B-4A90-8816-2B60510CFB04}"/>
              </a:ext>
            </a:extLst>
          </p:cNvPr>
          <p:cNvPicPr>
            <a:picLocks noChangeAspect="1"/>
          </p:cNvPicPr>
          <p:nvPr/>
        </p:nvPicPr>
        <p:blipFill>
          <a:blip r:embed="rId2"/>
          <a:stretch>
            <a:fillRect/>
          </a:stretch>
        </p:blipFill>
        <p:spPr>
          <a:xfrm>
            <a:off x="10393524" y="0"/>
            <a:ext cx="1798476" cy="1804572"/>
          </a:xfrm>
          <a:prstGeom prst="rect">
            <a:avLst/>
          </a:prstGeom>
        </p:spPr>
      </p:pic>
    </p:spTree>
    <p:extLst>
      <p:ext uri="{BB962C8B-B14F-4D97-AF65-F5344CB8AC3E}">
        <p14:creationId xmlns:p14="http://schemas.microsoft.com/office/powerpoint/2010/main" val="3599561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8CC5-E183-4F79-8E4E-9A2DC6FB5E1B}"/>
              </a:ext>
            </a:extLst>
          </p:cNvPr>
          <p:cNvSpPr>
            <a:spLocks noGrp="1"/>
          </p:cNvSpPr>
          <p:nvPr>
            <p:ph type="ctrTitle" idx="4294967295"/>
          </p:nvPr>
        </p:nvSpPr>
        <p:spPr>
          <a:xfrm>
            <a:off x="215153" y="1116978"/>
            <a:ext cx="11107272" cy="5270375"/>
          </a:xfrm>
        </p:spPr>
        <p:txBody>
          <a:bodyPr/>
          <a:lstStyle/>
          <a:p>
            <a:pPr>
              <a:lnSpc>
                <a:spcPct val="150000"/>
              </a:lnSpc>
            </a:pPr>
            <a:r>
              <a:rPr lang="es-AR" sz="4400" dirty="0">
                <a:solidFill>
                  <a:srgbClr val="EBEBEB"/>
                </a:solidFill>
                <a:latin typeface="Calibri" panose="020F0502020204030204" pitchFamily="34" charset="0"/>
                <a:ea typeface="Calibri" panose="020F0502020204030204" pitchFamily="34" charset="0"/>
              </a:rPr>
              <a:t>* </a:t>
            </a:r>
            <a:r>
              <a:rPr lang="es-AR" sz="3600" dirty="0">
                <a:solidFill>
                  <a:srgbClr val="EBEBEB"/>
                </a:solidFill>
                <a:latin typeface="Calibri" panose="020F0502020204030204" pitchFamily="34" charset="0"/>
                <a:ea typeface="Calibri" panose="020F0502020204030204" pitchFamily="34" charset="0"/>
              </a:rPr>
              <a:t>Penaliza a quien intente de alguna manera alentar el reclamo colectivo laboral</a:t>
            </a:r>
            <a:br>
              <a:rPr lang="es-AR" sz="3600" dirty="0">
                <a:solidFill>
                  <a:srgbClr val="EBEBEB"/>
                </a:solidFill>
                <a:latin typeface="Calibri" panose="020F0502020204030204" pitchFamily="34" charset="0"/>
                <a:ea typeface="Calibri" panose="020F0502020204030204" pitchFamily="34" charset="0"/>
              </a:rPr>
            </a:br>
            <a:r>
              <a:rPr lang="es-AR" sz="3600" dirty="0">
                <a:solidFill>
                  <a:srgbClr val="EBEBEB"/>
                </a:solidFill>
                <a:latin typeface="Calibri" panose="020F0502020204030204" pitchFamily="34" charset="0"/>
                <a:ea typeface="Calibri" panose="020F0502020204030204" pitchFamily="34" charset="0"/>
              </a:rPr>
              <a:t>* Produce una inversión de la carga de la prueba en contra del trabajador</a:t>
            </a:r>
            <a:br>
              <a:rPr lang="es-AR" sz="3600" dirty="0">
                <a:solidFill>
                  <a:srgbClr val="EBEBEB"/>
                </a:solidFill>
                <a:latin typeface="Calibri" panose="020F0502020204030204" pitchFamily="34" charset="0"/>
                <a:ea typeface="Calibri" panose="020F0502020204030204" pitchFamily="34" charset="0"/>
              </a:rPr>
            </a:br>
            <a:r>
              <a:rPr lang="es-AR" sz="3600" dirty="0">
                <a:solidFill>
                  <a:srgbClr val="EBEBEB"/>
                </a:solidFill>
                <a:latin typeface="Calibri" panose="020F0502020204030204" pitchFamily="34" charset="0"/>
                <a:ea typeface="Calibri" panose="020F0502020204030204" pitchFamily="34" charset="0"/>
              </a:rPr>
              <a:t>* Legitima las prácticas desleales prohibidas por el art. 53 inc. e) de la ley 23551 </a:t>
            </a:r>
            <a:br>
              <a:rPr lang="es-AR" sz="3600" dirty="0">
                <a:solidFill>
                  <a:srgbClr val="EBEBEB"/>
                </a:solidFill>
                <a:latin typeface="Calibri" panose="020F0502020204030204" pitchFamily="34" charset="0"/>
                <a:ea typeface="Calibri" panose="020F0502020204030204" pitchFamily="34" charset="0"/>
              </a:rPr>
            </a:br>
            <a:br>
              <a:rPr lang="es-AR" sz="4400" dirty="0">
                <a:solidFill>
                  <a:srgbClr val="EBEBEB"/>
                </a:solidFill>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br>
              <a:rPr lang="es-AR" sz="3600" dirty="0">
                <a:latin typeface="Calibri" panose="020F0502020204030204" pitchFamily="34" charset="0"/>
                <a:ea typeface="Calibri" panose="020F0502020204030204" pitchFamily="34" charset="0"/>
              </a:rPr>
            </a:br>
            <a:r>
              <a:rPr lang="es-AR" sz="3600" b="1" dirty="0">
                <a:latin typeface="Calibri" panose="020F0502020204030204" pitchFamily="34" charset="0"/>
                <a:ea typeface="Calibri" panose="020F0502020204030204" pitchFamily="34" charset="0"/>
              </a:rPr>
              <a:t> </a:t>
            </a:r>
            <a:br>
              <a:rPr lang="es-AR" sz="3600" dirty="0">
                <a:latin typeface="Calibri" panose="020F0502020204030204" pitchFamily="34" charset="0"/>
                <a:ea typeface="Calibri" panose="020F0502020204030204" pitchFamily="34" charset="0"/>
              </a:rPr>
            </a:br>
            <a:endParaRPr lang="es-AR" sz="2800" dirty="0"/>
          </a:p>
        </p:txBody>
      </p:sp>
      <p:sp>
        <p:nvSpPr>
          <p:cNvPr id="4" name="CuadroTexto 3">
            <a:extLst>
              <a:ext uri="{FF2B5EF4-FFF2-40B4-BE49-F238E27FC236}">
                <a16:creationId xmlns:a16="http://schemas.microsoft.com/office/drawing/2014/main" id="{855D4C32-E55C-4A53-9C1D-029881ACB500}"/>
              </a:ext>
            </a:extLst>
          </p:cNvPr>
          <p:cNvSpPr txBox="1"/>
          <p:nvPr/>
        </p:nvSpPr>
        <p:spPr>
          <a:xfrm>
            <a:off x="2460812" y="470647"/>
            <a:ext cx="7032812" cy="646331"/>
          </a:xfrm>
          <a:prstGeom prst="rect">
            <a:avLst/>
          </a:prstGeom>
          <a:noFill/>
        </p:spPr>
        <p:txBody>
          <a:bodyPr wrap="square" rtlCol="0">
            <a:spAutoFit/>
          </a:bodyPr>
          <a:lstStyle/>
          <a:p>
            <a:r>
              <a:rPr lang="es-AR" sz="3600" b="1" dirty="0"/>
              <a:t>Artículo 242.- Justa causa. </a:t>
            </a:r>
          </a:p>
        </p:txBody>
      </p:sp>
      <p:pic>
        <p:nvPicPr>
          <p:cNvPr id="3" name="Imagen 2">
            <a:extLst>
              <a:ext uri="{FF2B5EF4-FFF2-40B4-BE49-F238E27FC236}">
                <a16:creationId xmlns:a16="http://schemas.microsoft.com/office/drawing/2014/main" id="{3A563ADA-DFBA-459B-9CE8-0C82AFBEBEE4}"/>
              </a:ext>
            </a:extLst>
          </p:cNvPr>
          <p:cNvPicPr>
            <a:picLocks noChangeAspect="1"/>
          </p:cNvPicPr>
          <p:nvPr/>
        </p:nvPicPr>
        <p:blipFill>
          <a:blip r:embed="rId2"/>
          <a:stretch>
            <a:fillRect/>
          </a:stretch>
        </p:blipFill>
        <p:spPr>
          <a:xfrm>
            <a:off x="10393524" y="0"/>
            <a:ext cx="1798476" cy="1804572"/>
          </a:xfrm>
          <a:prstGeom prst="rect">
            <a:avLst/>
          </a:prstGeom>
        </p:spPr>
      </p:pic>
    </p:spTree>
    <p:extLst>
      <p:ext uri="{BB962C8B-B14F-4D97-AF65-F5344CB8AC3E}">
        <p14:creationId xmlns:p14="http://schemas.microsoft.com/office/powerpoint/2010/main" val="26907631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158</TotalTime>
  <Words>594</Words>
  <Application>Microsoft Office PowerPoint</Application>
  <PresentationFormat>Panorámica</PresentationFormat>
  <Paragraphs>70</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26</vt:i4>
      </vt:variant>
    </vt:vector>
  </HeadingPairs>
  <TitlesOfParts>
    <vt:vector size="33" baseType="lpstr">
      <vt:lpstr>Arial</vt:lpstr>
      <vt:lpstr>Calibri</vt:lpstr>
      <vt:lpstr>Century Gothic</vt:lpstr>
      <vt:lpstr>Wingdings</vt:lpstr>
      <vt:lpstr>Wingdings 3</vt:lpstr>
      <vt:lpstr>Ion</vt:lpstr>
      <vt:lpstr>1_Ion</vt:lpstr>
      <vt:lpstr>Presentación de PowerPoint</vt:lpstr>
      <vt:lpstr>Reformas a la LCT Injuria tipificada como causa de despido.  Fondo de cese laboral.  Trabajadores independientes. </vt:lpstr>
      <vt:lpstr> Una de las partes podrá hacer denuncia del contrato de trabajo en caso de inobservancia por parte de la otra de las obligaciones resultantes del mismo que configuren injuria y que, por su gravedad, no consientan la prosecución de la relación.  La valoración deberá ser hecha prudencialmente por los jueces, teniendo en consideración el carácter de las relaciones que resulta de un contrato de trabajo, según lo dispuesto en la presente ley, y las modalidades y circunstancias personales en cada caso. </vt:lpstr>
      <vt:lpstr> Mantiene la fórmula general para la determinación de la injuria laboral, lo que deja librado a la apreciación judicial.   En todos los casos la prueba del hecho y de la imputación estará a cargo del empleador que invoca la injuria laboral.      </vt:lpstr>
      <vt:lpstr>* Podrá configurar grave injuria laboral, como  * objetiva causal de extinción del contrato de trabajo,  * la participación activa en  * bloqueos o tomas de establecimiento.  (DNU 70/23 Configura injuria laboral grave  la participación en  bloqueos o tomas de establecimiento.)     </vt:lpstr>
      <vt:lpstr>   Introduce una enumeración taxativa de causales en la regulación legal.        </vt:lpstr>
      <vt:lpstr> Se presume que existe injuria grave cuando durante una medida de acción directa:  a.- Se afecte la libertad de trabajo de quienes no adhieran a la medida de fuerza, mediante actos, hechos, intimidaciones o amenazas;     </vt:lpstr>
      <vt:lpstr> b.- Se impida u obstruya total o parcialmente el ingreso o egreso de personas y/o cosas al establecimiento;  c.- Se ocasionen daños en personas o en cosas de propiedad de la empresa o de terceros situadas en el establecimiento (instalaciones, mercaderías, insumos y materias primas, herramientas, etc.) o se las retenga indebidamente.    </vt:lpstr>
      <vt:lpstr>* Penaliza a quien intente de alguna manera alentar el reclamo colectivo laboral * Produce una inversión de la carga de la prueba en contra del trabajador * Legitima las prácticas desleales prohibidas por el art. 53 inc. e) de la ley 23551       </vt:lpstr>
      <vt:lpstr>e) Adoptar represalias contra los trabajadores en razón de su participación en medidas legítimas de acción sindical o en otras actividades sindicales o de haber acusado…   j) Practicar trato discriminatorio, cualquiera sea su forma, en razón del ejercicio de los derechos sindicales tutelados por este régimen      </vt:lpstr>
      <vt:lpstr> Previo al distracto el empleador debe intimar al trabajador al cese de la conducta injuriosa, excepto en el supuesto de daños a las personas o cosas previsto en el inciso c), donde la producción del daño torna inoficiosa la intimación.  </vt:lpstr>
      <vt:lpstr>   Mediante convenio colectivo de trabajo, las partes podrán sustituir la indemnización prevista en el artículo 245 de la ley 20.744 por un fondo o sistema de cese laboral conforme los parámetros que disponga el Poder Ejecutivo nacional.      </vt:lpstr>
      <vt:lpstr>   Los empleadores podrán optar por contratar un sistema privado a su costo, a fin de solventar la indemnización prevista en el presente artículo y/o la suma que libremente se pacte entre las partes para el supuesto de desvinculación por mutuo acuerdo conforme artículo 241 de la ley 20.744.  En todos los casos, las empresas podrán auto-asegurarse en el sistema que se defina.     </vt:lpstr>
      <vt:lpstr>- Convenio colectivo de trabajo  -Sustituir el régimen indemnizatorio  -Fondo o sistema de cese laboral  -Parámetros que disponga el PEN    </vt:lpstr>
      <vt:lpstr> Sistema privado de capitalización:  • Pago indemnización art. 245 LCT  • Pago de fondo de cese laboral  • Pago de sumas libremente pactadas para desvinculación de mutuo acuerdo (art.241 LCT).   </vt:lpstr>
      <vt:lpstr> Régimen de auto seguro:   • En todos los casos, las empresas podrán auto-asegurarse en el sistema que se defina. </vt:lpstr>
      <vt:lpstr>Presentación de PowerPoint</vt:lpstr>
      <vt:lpstr>Presentación de PowerPoint</vt:lpstr>
      <vt:lpstr>Trabajadores independientes con colaboradores</vt:lpstr>
      <vt:lpstr>Presentación de PowerPoint</vt:lpstr>
      <vt:lpstr>Trabajadores independientes con colaboradores</vt:lpstr>
      <vt:lpstr>Presentación de PowerPoint</vt:lpstr>
      <vt:lpstr>Trabajadores independientes con colaboradores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de las partes podrá hacer denuncia del contrato de trabajo en caso de inobservancia por parte de la otra de las obligaciones resultantes del mismo que configuren injuria y que, por su gravedad, no consientan la prosecución de la relación.  La valoración deberá ser hecha prudencialmente por los jueces, teniendo en consideración el carácter de las relaciones que resulta de un contrato de trabajo, según lo dispuesto en la presente ley, y las modalidades y circunstancias personales en cada caso.</dc:title>
  <dc:creator>JUAN EDUARDO SALVADOR</dc:creator>
  <cp:lastModifiedBy>JUAN EDUARDO SALVADOR</cp:lastModifiedBy>
  <cp:revision>22</cp:revision>
  <dcterms:created xsi:type="dcterms:W3CDTF">2023-12-29T10:41:23Z</dcterms:created>
  <dcterms:modified xsi:type="dcterms:W3CDTF">2024-08-28T02:02:05Z</dcterms:modified>
</cp:coreProperties>
</file>