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4" r:id="rId28"/>
    <p:sldId id="281" r:id="rId29"/>
    <p:sldId id="282" r:id="rId30"/>
  </p:sldIdLst>
  <p:sldSz cx="12192000" cy="6858000"/>
  <p:notesSz cx="6858000" cy="9144000"/>
  <p:embeddedFontLst>
    <p:embeddedFont>
      <p:font typeface="Georgia" panose="02040502050405020303" pitchFamily="18" charset="0"/>
      <p:regular r:id="rId32"/>
      <p:bold r:id="rId33"/>
      <p:italic r:id="rId34"/>
      <p:boldItalic r:id="rId35"/>
    </p:embeddedFont>
    <p:embeddedFont>
      <p:font typeface="Libre Franklin" pitchFamily="2" charset="77"/>
      <p:regular r:id="rId36"/>
      <p:bold r:id="rId37"/>
      <p:italic r:id="rId38"/>
      <p:boldItalic r:id="rId3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0" roundtripDataSignature="AMtx7miAzpHXplmui+VY1usfq0rsPk1M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E7FB426-7D13-46B4-942B-0F3A8A51DA2D}">
  <a:tblStyle styleId="{BE7FB426-7D13-46B4-942B-0F3A8A51DA2D}" styleName="Table_0">
    <a:wholeTbl>
      <a:tcTxStyle b="off" i="off">
        <a:font>
          <a:latin typeface="Franklin Gothic Book"/>
          <a:ea typeface="Franklin Gothic Book"/>
          <a:cs typeface="Franklin Gothic Book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DEDED"/>
          </a:solidFill>
        </a:fill>
      </a:tcStyle>
    </a:wholeTbl>
    <a:band1H>
      <a:tcTxStyle/>
      <a:tcStyle>
        <a:tcBdr/>
        <a:fill>
          <a:solidFill>
            <a:srgbClr val="DADA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ADA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Franklin Gothic Book"/>
          <a:ea typeface="Franklin Gothic Book"/>
          <a:cs typeface="Franklin Gothic Book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Franklin Gothic Book"/>
          <a:ea typeface="Franklin Gothic Book"/>
          <a:cs typeface="Franklin Gothic Book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Franklin Gothic Book"/>
          <a:ea typeface="Franklin Gothic Book"/>
          <a:cs typeface="Franklin Gothic Book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34D7076-B724-4180-BB57-36BB198A27DB}" styleName="Table_1">
    <a:wholeTbl>
      <a:tcTxStyle b="off" i="off">
        <a:font>
          <a:latin typeface="Georgia"/>
          <a:ea typeface="Georgia"/>
          <a:cs typeface="Georgia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7EAE8"/>
          </a:solidFill>
        </a:fill>
      </a:tcStyle>
    </a:wholeTbl>
    <a:band1H>
      <a:tcTxStyle/>
      <a:tcStyle>
        <a:tcBdr/>
        <a:fill>
          <a:solidFill>
            <a:srgbClr val="EED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ED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Georgia"/>
          <a:ea typeface="Georgia"/>
          <a:cs typeface="Georgia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Georgia"/>
          <a:ea typeface="Georgia"/>
          <a:cs typeface="Georgia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Georgia"/>
          <a:ea typeface="Georgia"/>
          <a:cs typeface="Georgia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Georgia"/>
          <a:ea typeface="Georgia"/>
          <a:cs typeface="Georgia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8.fntdata"/><Relationship Id="rId21" Type="http://schemas.openxmlformats.org/officeDocument/2006/relationships/slide" Target="slides/slide20.xml"/><Relationship Id="rId34" Type="http://schemas.openxmlformats.org/officeDocument/2006/relationships/font" Target="fonts/font3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openxmlformats.org/officeDocument/2006/relationships/font" Target="fonts/font6.fntdata"/><Relationship Id="rId40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4.fntdata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38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10c200dac6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g310c200dac6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10c200dac6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g310c200dac6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10c200dac6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g310c200dac6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10c200dac6_0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g310c200dac6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10c200dac6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g310c200dac6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310c200dac6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g310c200dac6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10c200dac6_0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310c200dac6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10c200dac6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g310c200dac6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10c200dac6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g310c200dac6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10c200dac6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g310c200dac6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10c200dac6_0_2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g310c200dac6_0_2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10c200dac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g310c200dac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310c200dac6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g310c200dac6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10c200dac6_0_2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g310c200dac6_0_2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10c200dac6_0_2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g310c200dac6_0_2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310c200dac6_0_2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g310c200dac6_0_2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10c200dac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310c200dac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310c200dac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g310c200dac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10c200dac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310c200dac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310c200dac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g310c200dac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10c200dac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310c200dac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10c200dac6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g310c200dac6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0c200dac6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310c200dac6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iapositiva de título" type="title">
  <p:cSld name="TITLE">
    <p:bg>
      <p:bgPr>
        <a:solidFill>
          <a:schemeClr val="lt2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8"/>
          <p:cNvSpPr txBox="1"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7200"/>
              <a:buFont typeface="Libre Franklin"/>
              <a:buNone/>
              <a:defRPr sz="7200" cap="none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  <a:defRPr sz="2300"/>
            </a:lvl1pPr>
            <a:lvl2pPr lvl="1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6pPr>
            <a:lvl7pPr lvl="6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7pPr>
            <a:lvl8pPr lvl="7" algn="ctr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8pPr>
            <a:lvl9pPr lvl="8" algn="ctr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dt" idx="10"/>
          </p:nvPr>
        </p:nvSpPr>
        <p:spPr>
          <a:xfrm>
            <a:off x="752858" y="6453386"/>
            <a:ext cx="1607944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ftr" idx="11"/>
          </p:nvPr>
        </p:nvSpPr>
        <p:spPr>
          <a:xfrm>
            <a:off x="2584054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sldNum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  <p:grpSp>
        <p:nvGrpSpPr>
          <p:cNvPr id="18" name="Google Shape;18;p1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9" name="Google Shape;19;p18"/>
            <p:cNvSpPr/>
            <p:nvPr/>
          </p:nvSpPr>
          <p:spPr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 extrusionOk="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</p:sp>
        <p:sp>
          <p:nvSpPr>
            <p:cNvPr id="20" name="Google Shape;20;p18"/>
            <p:cNvSpPr/>
            <p:nvPr/>
          </p:nvSpPr>
          <p:spPr>
            <a:xfrm rot="10800000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 extrusionOk="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7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7"/>
          <p:cNvSpPr txBox="1">
            <a:spLocks noGrp="1"/>
          </p:cNvSpPr>
          <p:nvPr>
            <p:ph type="body" idx="1"/>
          </p:nvPr>
        </p:nvSpPr>
        <p:spPr>
          <a:xfrm rot="5400000">
            <a:off x="4386263" y="-719137"/>
            <a:ext cx="3571875" cy="960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0" name="Google Shape;80;p27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7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7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8"/>
          <p:cNvSpPr txBox="1">
            <a:spLocks noGrp="1"/>
          </p:cNvSpPr>
          <p:nvPr>
            <p:ph type="title"/>
          </p:nvPr>
        </p:nvSpPr>
        <p:spPr>
          <a:xfrm rot="5400000">
            <a:off x="7757822" y="2462895"/>
            <a:ext cx="5243244" cy="1565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8"/>
          <p:cNvSpPr txBox="1">
            <a:spLocks noGrp="1"/>
          </p:cNvSpPr>
          <p:nvPr>
            <p:ph type="body" idx="1"/>
          </p:nvPr>
        </p:nvSpPr>
        <p:spPr>
          <a:xfrm rot="5400000">
            <a:off x="2839799" y="-844042"/>
            <a:ext cx="5243244" cy="8179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6" name="Google Shape;86;p28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8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8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1pPr>
            <a:lvl2pPr marL="914400" lvl="1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cabezado de sección" type="secHead">
  <p:cSld name="SECTION_HEADER">
    <p:bg>
      <p:bgPr>
        <a:solidFill>
          <a:schemeClr val="dk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7200"/>
              <a:buFont typeface="Libre Franklin"/>
              <a:buNone/>
              <a:defRPr sz="7200" cap="none">
                <a:solidFill>
                  <a:schemeClr val="l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400"/>
              <a:buNone/>
              <a:defRPr sz="2400">
                <a:solidFill>
                  <a:schemeClr val="lt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dt" idx="10"/>
          </p:nvPr>
        </p:nvSpPr>
        <p:spPr>
          <a:xfrm>
            <a:off x="738908" y="6453386"/>
            <a:ext cx="1622409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ftr" idx="11"/>
          </p:nvPr>
        </p:nvSpPr>
        <p:spPr>
          <a:xfrm>
            <a:off x="2584312" y="6453386"/>
            <a:ext cx="7023377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ldNum" idx="12"/>
          </p:nvPr>
        </p:nvSpPr>
        <p:spPr>
          <a:xfrm>
            <a:off x="9830683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  <p:sp>
        <p:nvSpPr>
          <p:cNvPr id="33" name="Google Shape;33;p20" title="Crop Mark"/>
          <p:cNvSpPr/>
          <p:nvPr/>
        </p:nvSpPr>
        <p:spPr>
          <a:xfrm>
            <a:off x="8151962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4125" h="5554" extrusionOk="0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1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body" idx="1"/>
          </p:nvPr>
        </p:nvSpPr>
        <p:spPr>
          <a:xfrm>
            <a:off x="1371600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body" idx="2"/>
          </p:nvPr>
        </p:nvSpPr>
        <p:spPr>
          <a:xfrm>
            <a:off x="6525403" y="2285999"/>
            <a:ext cx="4447786" cy="3581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body" idx="2"/>
          </p:nvPr>
        </p:nvSpPr>
        <p:spPr>
          <a:xfrm>
            <a:off x="1371600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body" idx="3"/>
          </p:nvPr>
        </p:nvSpPr>
        <p:spPr>
          <a:xfrm>
            <a:off x="6525014" y="2340864"/>
            <a:ext cx="444398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None/>
              <a:defRPr sz="3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22"/>
          <p:cNvSpPr txBox="1">
            <a:spLocks noGrp="1"/>
          </p:cNvSpPr>
          <p:nvPr>
            <p:ph type="body" idx="4"/>
          </p:nvPr>
        </p:nvSpPr>
        <p:spPr>
          <a:xfrm>
            <a:off x="6525014" y="3305207"/>
            <a:ext cx="4443984" cy="25621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>
                <a:solidFill>
                  <a:schemeClr val="dk2"/>
                </a:solidFill>
              </a:defRPr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>
                <a:solidFill>
                  <a:schemeClr val="dk2"/>
                </a:solidFill>
              </a:defRPr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>
                <a:solidFill>
                  <a:schemeClr val="dk2"/>
                </a:solidFill>
              </a:defRPr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>
                <a:solidFill>
                  <a:schemeClr val="dk2"/>
                </a:solidFill>
              </a:defRPr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>
                <a:solidFill>
                  <a:schemeClr val="dk2"/>
                </a:solidFill>
              </a:defRPr>
            </a:lvl5pPr>
            <a:lvl6pPr marL="2743200" lvl="5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6pPr>
            <a:lvl7pPr marL="3200400" lvl="6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/>
            </a:lvl7pPr>
            <a:lvl8pPr marL="3657600" lvl="7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/>
            </a:lvl8pPr>
            <a:lvl9pPr marL="4114800" lvl="8" indent="-3429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2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3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4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ido con título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5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body" idx="1"/>
          </p:nvPr>
        </p:nvSpPr>
        <p:spPr>
          <a:xfrm>
            <a:off x="6256020" y="685801"/>
            <a:ext cx="5212080" cy="517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5600" algn="l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/>
            </a:lvl1pPr>
            <a:lvl2pPr marL="914400" lvl="1" indent="-355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/>
            </a:lvl3pPr>
            <a:lvl4pPr marL="1828800" lvl="3" indent="-3429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–"/>
              <a:defRPr sz="1800"/>
            </a:lvl4pPr>
            <a:lvl5pPr marL="2286000" lvl="4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5pPr>
            <a:lvl6pPr marL="2743200" lvl="5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6pPr>
            <a:lvl7pPr marL="3200400" lvl="6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/>
            </a:lvl7pPr>
            <a:lvl8pPr marL="3657600" lvl="7" indent="-3302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Char char="–"/>
              <a:defRPr sz="1600"/>
            </a:lvl8pPr>
            <a:lvl9pPr marL="4114800" lvl="8" indent="-3302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body" idx="2"/>
          </p:nvPr>
        </p:nvSpPr>
        <p:spPr>
          <a:xfrm>
            <a:off x="723900" y="2856344"/>
            <a:ext cx="3855720" cy="30110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dt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5"/>
          <p:cNvSpPr txBox="1">
            <a:spLocks noGrp="1"/>
          </p:cNvSpPr>
          <p:nvPr>
            <p:ph type="ft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5"/>
          <p:cNvSpPr txBox="1">
            <a:spLocks noGrp="1"/>
          </p:cNvSpPr>
          <p:nvPr>
            <p:ph type="sldNum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  <p:sp>
        <p:nvSpPr>
          <p:cNvPr id="67" name="Google Shape;67;p25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n con título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Libre Franklin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>
            <a:spLocks noGrp="1"/>
          </p:cNvSpPr>
          <p:nvPr>
            <p:ph type="pic" idx="2"/>
          </p:nvPr>
        </p:nvSpPr>
        <p:spPr>
          <a:xfrm>
            <a:off x="5532120" y="0"/>
            <a:ext cx="6659880" cy="6857999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26"/>
          <p:cNvSpPr txBox="1">
            <a:spLocks noGrp="1"/>
          </p:cNvSpPr>
          <p:nvPr>
            <p:ph type="body" idx="1"/>
          </p:nvPr>
        </p:nvSpPr>
        <p:spPr>
          <a:xfrm>
            <a:off x="723900" y="2855968"/>
            <a:ext cx="3855720" cy="3011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4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26"/>
          <p:cNvSpPr txBox="1">
            <a:spLocks noGrp="1"/>
          </p:cNvSpPr>
          <p:nvPr>
            <p:ph type="dt" idx="10"/>
          </p:nvPr>
        </p:nvSpPr>
        <p:spPr>
          <a:xfrm>
            <a:off x="72390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6"/>
          <p:cNvSpPr txBox="1">
            <a:spLocks noGrp="1"/>
          </p:cNvSpPr>
          <p:nvPr>
            <p:ph type="ftr" idx="11"/>
          </p:nvPr>
        </p:nvSpPr>
        <p:spPr>
          <a:xfrm>
            <a:off x="2205945" y="6453386"/>
            <a:ext cx="2373675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6"/>
          <p:cNvSpPr txBox="1">
            <a:spLocks noGrp="1"/>
          </p:cNvSpPr>
          <p:nvPr>
            <p:ph type="sldNum" idx="12"/>
          </p:nvPr>
        </p:nvSpPr>
        <p:spPr>
          <a:xfrm>
            <a:off x="9883140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  <p:sp>
        <p:nvSpPr>
          <p:cNvPr id="76" name="Google Shape;76;p26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  <a:defRPr sz="4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■"/>
              <a:defRPr sz="20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914400" marR="0" lvl="1" indent="-3556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Libre Franklin"/>
              <a:buChar char="–"/>
              <a:defRPr sz="20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marR="0" lvl="2" indent="-3429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■"/>
              <a:defRPr sz="18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marR="0" lvl="3" indent="-3429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ibre Franklin"/>
              <a:buChar char="–"/>
              <a:defRPr sz="18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marR="0" lvl="4" indent="-3302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■"/>
              <a:defRPr sz="16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marR="0" lvl="5" indent="-3302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Libre Franklin"/>
              <a:buChar char="–"/>
              <a:defRPr sz="16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3200400" marR="0" lvl="6" indent="-3175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■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3657600" marR="0" lvl="7" indent="-317500" algn="l" rtl="0">
              <a:lnSpc>
                <a:spcPct val="94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ibre Franklin"/>
              <a:buChar char="–"/>
              <a:defRPr sz="1400" b="0" i="1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4114800" marR="0" lvl="8" indent="-317500" algn="l" rtl="0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chemeClr val="dk2"/>
              </a:buClr>
              <a:buSzPts val="1400"/>
              <a:buFont typeface="Libre Franklin"/>
              <a:buChar char="■"/>
              <a:defRPr sz="14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‹Nº›</a:t>
            </a:fld>
            <a:endParaRPr/>
          </a:p>
        </p:txBody>
      </p:sp>
      <p:sp>
        <p:nvSpPr>
          <p:cNvPr id="11" name="Google Shape;11;p17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rechouns.com.ar/UserFiles/Calculo-Indemnizaciones-Ingresos-variables-probables-Acciarri-2015.xls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juarezferrer@gmail.com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Libre Franklin"/>
              <a:buNone/>
            </a:pPr>
            <a:br>
              <a:rPr lang="es-AR" sz="4000" dirty="0"/>
            </a:br>
            <a:br>
              <a:rPr lang="es-AR" sz="4000" dirty="0"/>
            </a:br>
            <a:r>
              <a:rPr lang="es-AR" sz="4000" dirty="0"/>
              <a:t>TALLER DE ANÁLISIS DE CASOS:</a:t>
            </a:r>
            <a:br>
              <a:rPr lang="es-AR" sz="4000" dirty="0"/>
            </a:br>
            <a:r>
              <a:rPr lang="es-AR" sz="4000" dirty="0"/>
              <a:t>CUANTIFICACIÓN DEÑ DAÑO PATRIMONIAL Y EXTRAPATRIMONIAL.</a:t>
            </a:r>
            <a:endParaRPr sz="4000" dirty="0"/>
          </a:p>
        </p:txBody>
      </p:sp>
      <p:sp>
        <p:nvSpPr>
          <p:cNvPr id="94" name="Google Shape;94;p1"/>
          <p:cNvSpPr txBox="1"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es-AR" dirty="0"/>
              <a:t>Dr. Martín Juárez Ferrer</a:t>
            </a:r>
            <a:endParaRPr dirty="0"/>
          </a:p>
          <a:p>
            <a:pPr marL="0" lvl="0" indent="0" algn="ctr" rt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None/>
            </a:pPr>
            <a:r>
              <a:rPr lang="es-AR" dirty="0"/>
              <a:t>UNC – UCC - S21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10c200dac6_0_40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/>
              <a:t>INTERÉS: PROBLEMAS</a:t>
            </a:r>
            <a:endParaRPr/>
          </a:p>
        </p:txBody>
      </p:sp>
      <p:graphicFrame>
        <p:nvGraphicFramePr>
          <p:cNvPr id="148" name="Google Shape;148;g310c200dac6_0_40"/>
          <p:cNvGraphicFramePr/>
          <p:nvPr/>
        </p:nvGraphicFramePr>
        <p:xfrm>
          <a:off x="1981200" y="1916833"/>
          <a:ext cx="8229625" cy="3976050"/>
        </p:xfrm>
        <a:graphic>
          <a:graphicData uri="http://schemas.openxmlformats.org/drawingml/2006/table">
            <a:tbl>
              <a:tblPr firstRow="1" bandRow="1">
                <a:noFill/>
                <a:tableStyleId>{BE7FB426-7D13-46B4-942B-0F3A8A51DA2D}</a:tableStyleId>
              </a:tblPr>
              <a:tblGrid>
                <a:gridCol w="1645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52100"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1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LA IMPORTANCIA DEL INTERÉS ANUAL EN LA FÓRMULA MARSHALL</a:t>
                      </a:r>
                      <a:endParaRPr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4100">
                <a:tc gridSpan="5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CÁLCULO DE UNA INDEMNIZACIÓN CON UNA PÉRDIDA ANUAL DE $ 100, CALCULANDO 45 AÑOS RESTANTES DE ACTIVIDAD</a:t>
                      </a:r>
                      <a:endParaRPr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41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SIN INTERÉS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INTERÉS AL 2%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INTERÉS AL 4%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INTERÉS AL 6%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INTERÉS AL 8%</a:t>
                      </a:r>
                      <a:endParaRPr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410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$ 4.500,00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$ 2.949,00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$ 2.072,00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$ 1.545,00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2400" b="0" i="0" u="none" strike="noStrike" cap="none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$ 1.210,00</a:t>
                      </a:r>
                      <a:endParaRPr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10c200dac6_0_129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925372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"/>
              <a:buNone/>
            </a:pPr>
            <a:r>
              <a:rPr lang="es-AR" sz="3600" dirty="0"/>
              <a:t>CUESTIONAMIENTOS A LA FÓRMULA VUOTO/MARSHALL. EL FALLO ARÓSTEGUI</a:t>
            </a:r>
            <a:endParaRPr sz="3600" dirty="0"/>
          </a:p>
        </p:txBody>
      </p:sp>
      <p:sp>
        <p:nvSpPr>
          <p:cNvPr id="154" name="Google Shape;154;g310c200dac6_0_129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9637776" cy="3511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14350" lvl="0" indent="-5143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None/>
            </a:pPr>
            <a:r>
              <a:rPr lang="es-AR" dirty="0"/>
              <a:t> 	Fórmulas indemnizatorias que no se aten exclusivamente a la faz económica o </a:t>
            </a:r>
            <a:r>
              <a:rPr lang="es-AR" dirty="0" err="1"/>
              <a:t>laborativa</a:t>
            </a:r>
            <a:r>
              <a:rPr lang="es-AR" dirty="0"/>
              <a:t> de la persona, deshumanizándola.</a:t>
            </a:r>
            <a:endParaRPr dirty="0"/>
          </a:p>
          <a:p>
            <a:pPr marL="514350" lvl="0" indent="-514350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AutoNum type="arabicPeriod"/>
            </a:pPr>
            <a:r>
              <a:rPr lang="es-AR" dirty="0"/>
              <a:t>Indemnizaciones no deben ceñirse al daño causado a la vida laboral. </a:t>
            </a:r>
            <a:endParaRPr dirty="0"/>
          </a:p>
          <a:p>
            <a:pPr marL="514350" lvl="0" indent="-514350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AutoNum type="arabicPeriod"/>
            </a:pPr>
            <a:r>
              <a:rPr lang="es-AR" dirty="0"/>
              <a:t>Pericias médicas no conforman pautas estrictas que el juzgador debe servir invariablemente.</a:t>
            </a:r>
            <a:endParaRPr dirty="0"/>
          </a:p>
          <a:p>
            <a:pPr marL="514350" lvl="0" indent="-514350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AutoNum type="arabicPeriod"/>
            </a:pPr>
            <a:r>
              <a:rPr lang="es-AR" dirty="0"/>
              <a:t>Corresponder indemnizar la </a:t>
            </a:r>
            <a:r>
              <a:rPr lang="es-AR" i="1" dirty="0"/>
              <a:t>pérdida de chance </a:t>
            </a:r>
            <a:r>
              <a:rPr lang="es-AR" dirty="0"/>
              <a:t>cuando el accidente ha privado a la víctima de la posibilidad de ascender en su carrera. 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10c200dac6_0_134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916228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 dirty="0"/>
              <a:t>LA RESPUESTA A ARÓSTEGUI: EL FALLO MÉNDEZ</a:t>
            </a:r>
            <a:endParaRPr dirty="0"/>
          </a:p>
        </p:txBody>
      </p:sp>
      <p:sp>
        <p:nvSpPr>
          <p:cNvPr id="160" name="Google Shape;160;g310c200dac6_0_134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9308592" cy="3529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>
              <a:latin typeface="Arial"/>
              <a:ea typeface="Arial"/>
              <a:cs typeface="Arial"/>
              <a:sym typeface="Arial"/>
            </a:endParaRPr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 dirty="0"/>
              <a:t>Baja en la tasa de interés al 4%.</a:t>
            </a:r>
            <a:endParaRPr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 dirty="0"/>
              <a:t>Utilización de la expectativa de vida como edad tope (aunque esto no produce cambios con un interés del 8%).</a:t>
            </a:r>
            <a:endParaRPr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 dirty="0"/>
              <a:t>Fórmula de variación de ingresos de una persona.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10c200dac6_0_139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941832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"/>
              <a:buNone/>
            </a:pPr>
            <a:r>
              <a:rPr lang="es-AR" sz="3600" dirty="0"/>
              <a:t>REPARACIÓN INTEGRAL Y FÓRMULAS DE VARIACIÓN DE INGRESOS</a:t>
            </a:r>
            <a:endParaRPr sz="3600" dirty="0"/>
          </a:p>
        </p:txBody>
      </p:sp>
      <p:sp>
        <p:nvSpPr>
          <p:cNvPr id="166" name="Google Shape;166;g310c200dac6_0_139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9930384" cy="3547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>
                <a:latin typeface="Arial"/>
                <a:ea typeface="Arial"/>
                <a:cs typeface="Arial"/>
                <a:sym typeface="Arial"/>
              </a:rPr>
              <a:t>Fórmula Méndez 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Noto Sans Symbols"/>
              <a:buNone/>
            </a:pPr>
            <a:r>
              <a:rPr lang="es-AR">
                <a:latin typeface="Arial"/>
                <a:ea typeface="Arial"/>
                <a:cs typeface="Arial"/>
                <a:sym typeface="Arial"/>
              </a:rPr>
              <a:t> 	</a:t>
            </a:r>
            <a:r>
              <a:rPr lang="es-AR"/>
              <a:t>INGRESO A COMPUTAR = INGRESO ACTUAL X 60 / EDAD</a:t>
            </a: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CÁLCULO ESCALONADO DE INGRESOS: el caso del estudiante de una carrera profesional. </a:t>
            </a: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La probabilidad de acaecimiento como factor de detracción. 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10c200dac6_0_144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905256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 dirty="0"/>
              <a:t>MÉNDEZ: FÓRMULA DE VARIACIÓN DE INGRESOS</a:t>
            </a:r>
            <a:endParaRPr dirty="0"/>
          </a:p>
        </p:txBody>
      </p:sp>
      <p:sp>
        <p:nvSpPr>
          <p:cNvPr id="172" name="Google Shape;172;g310c200dac6_0_144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9710928" cy="3621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 dirty="0"/>
              <a:t>Variaciones en los ingresos: pueden aumentar, pero también pueden disminuir. </a:t>
            </a:r>
            <a:endParaRPr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 dirty="0"/>
              <a:t>La persona puede seguir trabajando igual, con mayor esfuerzo o</a:t>
            </a:r>
            <a:endParaRPr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 dirty="0"/>
              <a:t>Puede perder su trabajo y experimentar grandes dificultades para conseguir otro. 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310c200dac6_0_149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8997696" cy="13807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 dirty="0"/>
              <a:t>MÉNDEZ: FÓRMULA DE VARIACIÓN DE INGRESOS</a:t>
            </a:r>
            <a:endParaRPr dirty="0"/>
          </a:p>
        </p:txBody>
      </p:sp>
      <p:sp>
        <p:nvSpPr>
          <p:cNvPr id="178" name="Google Shape;178;g310c200dac6_0_149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9747504" cy="3474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74320" lvl="0" indent="-27432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⚫"/>
            </a:pPr>
            <a:r>
              <a:rPr lang="es-AR" dirty="0"/>
              <a:t>Cuanto menor es la edad de la víctima, más probables en su conjunto las eventualidades favorables.</a:t>
            </a:r>
            <a:endParaRPr dirty="0"/>
          </a:p>
          <a:p>
            <a:pPr marL="274320" lvl="0" indent="-27432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Char char="⚫"/>
            </a:pPr>
            <a:r>
              <a:rPr lang="es-AR" dirty="0"/>
              <a:t>A los 60 años el trabajador medio ha culminado su desarrollo laboral y ha estabilizado su ingreso hacia el futuro.</a:t>
            </a:r>
            <a:endParaRPr dirty="0"/>
          </a:p>
          <a:p>
            <a:pPr marL="274320" lvl="0" indent="-274320" algn="l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None/>
            </a:pPr>
            <a:r>
              <a:rPr lang="es-AR" dirty="0"/>
              <a:t> 		</a:t>
            </a:r>
            <a:endParaRPr dirty="0"/>
          </a:p>
          <a:p>
            <a:pPr marL="274320" lvl="0" indent="-274320" algn="ctr" rtl="0">
              <a:lnSpc>
                <a:spcPct val="94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Noto Sans Symbols"/>
              <a:buNone/>
            </a:pPr>
            <a:r>
              <a:rPr lang="es-AR" b="1" dirty="0"/>
              <a:t>	</a:t>
            </a:r>
            <a:r>
              <a:rPr lang="es-AR" sz="3700" b="1" dirty="0"/>
              <a:t>INGRESO A COMPUTAR = INGRESO ACTUAL X 60 /	 			       EDAD (TOPE: 60 AÑOS)</a:t>
            </a:r>
            <a:endParaRPr sz="37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310c200dac6_0_154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9326880" cy="1453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 dirty="0"/>
              <a:t>FÓRMULA UNS VARIACIÓN DE INGRESOS</a:t>
            </a:r>
            <a:endParaRPr dirty="0"/>
          </a:p>
        </p:txBody>
      </p:sp>
      <p:sp>
        <p:nvSpPr>
          <p:cNvPr id="184" name="Google Shape;184;g310c200dac6_0_154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9509760" cy="3529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 dirty="0"/>
              <a:t>Impacto de la fórmula de crecimiento de ingresos:</a:t>
            </a:r>
            <a:endParaRPr dirty="0"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 dirty="0"/>
              <a:t>La fórmula de Méndez implica una variación de ingresos que se traduce en una constante (meseta).</a:t>
            </a:r>
            <a:endParaRPr dirty="0"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 dirty="0"/>
              <a:t>Es posible trazar una variación de ingresos que refleje más adecuadamente, con una variación uniforme (pendiente hacia arriba).</a:t>
            </a:r>
            <a:endParaRPr dirty="0"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 dirty="0"/>
              <a:t>Para un caso tipo de un damnificado de 20 años con un ingreso anual de $ 100.000, y una incapacidad del 100%</a:t>
            </a:r>
            <a:endParaRPr dirty="0"/>
          </a:p>
          <a:p>
            <a:pPr marL="1371600" lvl="2" indent="-384047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</a:pPr>
            <a:r>
              <a:rPr lang="es-AR" dirty="0"/>
              <a:t>Fórmula simplificada Méndez (meseta): $ 6.632.583,65</a:t>
            </a:r>
            <a:endParaRPr dirty="0"/>
          </a:p>
          <a:p>
            <a:pPr marL="1371600" lvl="2" indent="-384047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</a:pPr>
            <a:r>
              <a:rPr lang="es-AR" dirty="0"/>
              <a:t>Fórmula Variación Uniforme (pendiente ascendiente): $ 4.819.298,89 </a:t>
            </a:r>
            <a:endParaRPr dirty="0"/>
          </a:p>
          <a:p>
            <a:pPr marL="914400" lvl="1" indent="-257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10c200dac6_0_159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9015984" cy="1033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Libre Franklin"/>
              <a:buNone/>
            </a:pPr>
            <a:r>
              <a:rPr lang="es-AR" sz="3000"/>
              <a:t>FÓRMULA UNS VARIACIÓN DE INGRESOS</a:t>
            </a:r>
            <a:endParaRPr/>
          </a:p>
        </p:txBody>
      </p:sp>
      <p:pic>
        <p:nvPicPr>
          <p:cNvPr id="190" name="Google Shape;190;g310c200dac6_0_15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103445" y="1412776"/>
            <a:ext cx="9985200" cy="223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g310c200dac6_0_1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99456" y="3933056"/>
            <a:ext cx="9962845" cy="2376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10c200dac6_0_165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10034700" cy="15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"/>
              <a:buNone/>
            </a:pPr>
            <a:r>
              <a:rPr lang="es-AR" sz="3600"/>
              <a:t>FÓRMULA UNS VARIACIÓN DE INGRESOS</a:t>
            </a:r>
            <a:endParaRPr/>
          </a:p>
        </p:txBody>
      </p:sp>
      <p:sp>
        <p:nvSpPr>
          <p:cNvPr id="197" name="Google Shape;197;g310c200dac6_0_165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9554400" cy="33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Uso de Planilla Excel para Liquidar Indemnizaciones por Lucro Cesante (confeccionada por Hugo Acciarri).</a:t>
            </a:r>
            <a:endParaRPr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 u="sng">
                <a:solidFill>
                  <a:schemeClr val="hlink"/>
                </a:solidFill>
                <a:hlinkClick r:id="rId3"/>
              </a:rPr>
              <a:t>http://www.derechouns.com.ar/UserFiles/Calculo-Indemnizaciones-Ingresos-variables-probables-Acciarri-2015.xlsx</a:t>
            </a:r>
            <a:endParaRPr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/>
              <a:t>Permite introducir variaciones en ingresos y sujetarlas a probabilidades determinadas por periodos.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E5A3E1-CDC8-EF92-162E-2A74E7B0F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/>
              <a:t>CASOS PARA CUANTIFICAR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4ED08B-2579-3811-681C-30F4585DF5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Padre que pierde un hijo y tiene incapacidad psiquiátrica del 20%. </a:t>
            </a:r>
          </a:p>
          <a:p>
            <a:endParaRPr lang="es-AR" dirty="0"/>
          </a:p>
          <a:p>
            <a:r>
              <a:rPr lang="es-AR" dirty="0"/>
              <a:t>Joven que gana USD 10.000 por mes como empresario independiente, sufre una pérdida de un ojo del 30%. Testigos dijeron que damnificado dejó de ganar dinero como consecuencia del daño y que no ha vuelto a ser igual. La demandada no produjo ninguna actividad probatoria.</a:t>
            </a:r>
          </a:p>
          <a:p>
            <a:endParaRPr lang="es-AR" dirty="0"/>
          </a:p>
          <a:p>
            <a:r>
              <a:rPr lang="es-AR" dirty="0"/>
              <a:t>Trabajador independiente sufre un daño que lo deja cuadripléjico. Esto le ocasiona múltiples patologías tales como escaras y diversas infecciones. 3 años después murió, mientras el juicio estaba abierto a prueba.</a:t>
            </a:r>
          </a:p>
          <a:p>
            <a:endParaRPr lang="es-AR" dirty="0"/>
          </a:p>
          <a:p>
            <a:pPr lvl="1"/>
            <a:endParaRPr lang="es-AR" i="0" dirty="0"/>
          </a:p>
        </p:txBody>
      </p:sp>
    </p:spTree>
    <p:extLst>
      <p:ext uri="{BB962C8B-B14F-4D97-AF65-F5344CB8AC3E}">
        <p14:creationId xmlns:p14="http://schemas.microsoft.com/office/powerpoint/2010/main" val="1251350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/>
              <a:t>PEQUEÑA INTRODUCCIÓN TEÓRICA. </a:t>
            </a:r>
            <a:endParaRPr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266573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/>
          </a:p>
          <a:p>
            <a:pPr marL="384048" lvl="0" indent="-393573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 dirty="0"/>
              <a:t>Detrás de cada número hay razones.</a:t>
            </a:r>
            <a:endParaRPr dirty="0"/>
          </a:p>
          <a:p>
            <a:pPr marL="914400" lvl="1" indent="-3967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 i="0" dirty="0"/>
              <a:t>Para saber el valor de los números hay que contextualizar y comparar.</a:t>
            </a:r>
            <a:endParaRPr i="0"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1800"/>
              <a:buChar char="■"/>
            </a:pPr>
            <a:endParaRPr lang="es-AR"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1800"/>
              <a:buChar char="■"/>
            </a:pPr>
            <a:r>
              <a:rPr lang="es-AR" dirty="0"/>
              <a:t>El concepto de circunstancia normativa relevante</a:t>
            </a:r>
            <a:endParaRPr dirty="0"/>
          </a:p>
          <a:p>
            <a:pPr marL="384048" lvl="0" indent="0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SzPts val="1800"/>
              <a:buChar char="■"/>
            </a:pPr>
            <a:r>
              <a:rPr lang="es-AR" dirty="0"/>
              <a:t>El lenguaje y la sobre inclusión y la sub inclusión. </a:t>
            </a:r>
            <a:endParaRPr dirty="0"/>
          </a:p>
          <a:p>
            <a:pPr marL="914400" lvl="1" indent="-266573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10c200dac6_0_258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8510700" cy="15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es-AR"/>
              <a:t>CUANTIFICACIÓN DEL DAÑO MORAL</a:t>
            </a:r>
            <a:endParaRPr/>
          </a:p>
        </p:txBody>
      </p:sp>
      <p:sp>
        <p:nvSpPr>
          <p:cNvPr id="203" name="Google Shape;203;g310c200dac6_0_258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9802800" cy="354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74320" lvl="0" indent="-274346" algn="l" rtl="0">
              <a:spcBef>
                <a:spcPts val="0"/>
              </a:spcBef>
              <a:spcAft>
                <a:spcPts val="0"/>
              </a:spcAft>
              <a:buSzPct val="114750"/>
              <a:buChar char="■"/>
            </a:pPr>
            <a:r>
              <a:rPr lang="es-AR"/>
              <a:t>Sistemas de cuantificación de daño moral usados durante vigencia del CC:</a:t>
            </a:r>
            <a:endParaRPr/>
          </a:p>
          <a:p>
            <a:pPr marL="548640" lvl="1" indent="-274320" algn="l" rtl="0">
              <a:spcBef>
                <a:spcPts val="407"/>
              </a:spcBef>
              <a:spcAft>
                <a:spcPts val="0"/>
              </a:spcAft>
              <a:buSzPct val="77000"/>
              <a:buChar char="–"/>
            </a:pPr>
            <a:r>
              <a:rPr lang="es-AR"/>
              <a:t>Prudente arbitrio judicial: razonamiento no se explicita sino que se basa en arbitrio judicial. Frecuentemente se acude a los otros sistemas sin explicitarlo.</a:t>
            </a:r>
            <a:endParaRPr/>
          </a:p>
          <a:p>
            <a:pPr marL="548640" lvl="1" indent="-274320" algn="l" rtl="0">
              <a:spcBef>
                <a:spcPts val="407"/>
              </a:spcBef>
              <a:spcAft>
                <a:spcPts val="0"/>
              </a:spcAft>
              <a:buSzPct val="77000"/>
              <a:buChar char="–"/>
            </a:pPr>
            <a:r>
              <a:rPr lang="es-AR"/>
              <a:t>Daño moral como proporción del daño patrimonial: el daño moral se fija en un 20, 30 o 50% del daño patrimonial que se manda a pagar.</a:t>
            </a:r>
            <a:endParaRPr/>
          </a:p>
          <a:p>
            <a:pPr marL="822960" lvl="2" indent="-228600" algn="l" rtl="0">
              <a:spcBef>
                <a:spcPts val="370"/>
              </a:spcBef>
              <a:spcAft>
                <a:spcPts val="0"/>
              </a:spcAft>
              <a:buSzPct val="83333"/>
              <a:buChar char="■"/>
            </a:pPr>
            <a:r>
              <a:rPr lang="es-AR"/>
              <a:t>Problema: nada tiene que ver un daño con otro, puede haber un caso de daño patrimonial 0 y de daño moral 100.</a:t>
            </a:r>
            <a:endParaRPr/>
          </a:p>
          <a:p>
            <a:pPr marL="822960" lvl="2" indent="-228600" algn="l" rtl="0">
              <a:spcBef>
                <a:spcPts val="370"/>
              </a:spcBef>
              <a:spcAft>
                <a:spcPts val="0"/>
              </a:spcAft>
              <a:buSzPct val="83333"/>
              <a:buChar char="■"/>
            </a:pPr>
            <a:r>
              <a:rPr lang="es-AR"/>
              <a:t>Pero hay una intuición sensata: daño moral tiene vinculación con las circunstancias socio económicas de la persona. </a:t>
            </a:r>
            <a:endParaRPr/>
          </a:p>
          <a:p>
            <a:pPr marL="548640" lvl="1" indent="-274320" algn="l" rtl="0">
              <a:spcBef>
                <a:spcPts val="407"/>
              </a:spcBef>
              <a:spcAft>
                <a:spcPts val="0"/>
              </a:spcAft>
              <a:buSzPct val="77000"/>
              <a:buChar char="–"/>
            </a:pPr>
            <a:r>
              <a:rPr lang="es-AR"/>
              <a:t>Tarifación Judicial Indicativa: juez debe basarse en precedentes de la jurisdicción que sean analogables al caso.</a:t>
            </a:r>
            <a:endParaRPr/>
          </a:p>
          <a:p>
            <a:pPr marL="822960" lvl="2" indent="-228600" algn="l" rtl="0">
              <a:spcBef>
                <a:spcPts val="370"/>
              </a:spcBef>
              <a:spcAft>
                <a:spcPts val="0"/>
              </a:spcAft>
              <a:buSzPct val="83333"/>
              <a:buChar char="■"/>
            </a:pPr>
            <a:r>
              <a:rPr lang="es-AR"/>
              <a:t>Problemas: </a:t>
            </a:r>
            <a:endParaRPr/>
          </a:p>
          <a:p>
            <a:pPr marL="1097280" lvl="3" indent="-228600" algn="l" rtl="0">
              <a:spcBef>
                <a:spcPts val="370"/>
              </a:spcBef>
              <a:spcAft>
                <a:spcPts val="0"/>
              </a:spcAft>
              <a:buSzPct val="77777"/>
              <a:buChar char="–"/>
            </a:pPr>
            <a:r>
              <a:rPr lang="es-AR"/>
              <a:t>Esto requiere de una base de datos muy completa. </a:t>
            </a:r>
            <a:endParaRPr/>
          </a:p>
          <a:p>
            <a:pPr marL="1097280" lvl="3" indent="-228600" algn="l" rtl="0">
              <a:spcBef>
                <a:spcPts val="370"/>
              </a:spcBef>
              <a:spcAft>
                <a:spcPts val="0"/>
              </a:spcAft>
              <a:buSzPct val="77777"/>
              <a:buChar char="–"/>
            </a:pPr>
            <a:r>
              <a:rPr lang="es-AR"/>
              <a:t>Corrección de decisión solo está basada en razones autoritativas.</a:t>
            </a:r>
            <a:endParaRPr/>
          </a:p>
          <a:p>
            <a:pPr marL="822960" lvl="2" indent="-140493" algn="l" rtl="0">
              <a:spcBef>
                <a:spcPts val="370"/>
              </a:spcBef>
              <a:spcAft>
                <a:spcPts val="200"/>
              </a:spcAft>
              <a:buSzPct val="83333"/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310c200dac6_0_263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95046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es-AR"/>
              <a:t>CUANTIFICACIÓN DEL DAÑO MORAL</a:t>
            </a:r>
            <a:endParaRPr/>
          </a:p>
        </p:txBody>
      </p:sp>
      <p:sp>
        <p:nvSpPr>
          <p:cNvPr id="209" name="Google Shape;209;g310c200dac6_0_263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9330600" cy="340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74320" lvl="0" indent="-274319" algn="l" rtl="0">
              <a:spcBef>
                <a:spcPts val="0"/>
              </a:spcBef>
              <a:spcAft>
                <a:spcPts val="0"/>
              </a:spcAft>
              <a:buSzPct val="114750"/>
              <a:buChar char="■"/>
            </a:pPr>
            <a:r>
              <a:rPr lang="es-AR"/>
              <a:t>1741 CCC:</a:t>
            </a:r>
            <a:endParaRPr/>
          </a:p>
          <a:p>
            <a:pPr marL="548640" lvl="1" indent="-274320" algn="l" rtl="0">
              <a:spcBef>
                <a:spcPts val="374"/>
              </a:spcBef>
              <a:spcAft>
                <a:spcPts val="0"/>
              </a:spcAft>
              <a:buSzPct val="77000"/>
              <a:buChar char="–"/>
            </a:pPr>
            <a:r>
              <a:rPr lang="es-AR" i="1"/>
              <a:t>El monto de la indemnización debe fijarse ponderando las satisfacciones sustitutivas y compensatorias que pueden procurar las sumas reconocidas.</a:t>
            </a:r>
            <a:endParaRPr/>
          </a:p>
          <a:p>
            <a:pPr marL="548640" lvl="1" indent="-274320" algn="l" rtl="0">
              <a:spcBef>
                <a:spcPts val="374"/>
              </a:spcBef>
              <a:spcAft>
                <a:spcPts val="0"/>
              </a:spcAft>
              <a:buSzPct val="77000"/>
              <a:buChar char="–"/>
            </a:pPr>
            <a:r>
              <a:rPr lang="es-AR"/>
              <a:t>Se acude a la idea de placeres compensatorios, que fue expuesta por Héctor Iribarne.</a:t>
            </a:r>
            <a:endParaRPr/>
          </a:p>
          <a:p>
            <a:pPr marL="548640" lvl="1" indent="-274320" algn="l" rtl="0">
              <a:spcBef>
                <a:spcPts val="374"/>
              </a:spcBef>
              <a:spcAft>
                <a:spcPts val="0"/>
              </a:spcAft>
              <a:buSzPct val="77000"/>
              <a:buChar char="–"/>
            </a:pPr>
            <a:r>
              <a:rPr lang="es-AR"/>
              <a:t>Problema: </a:t>
            </a:r>
            <a:endParaRPr/>
          </a:p>
          <a:p>
            <a:pPr marL="822960" lvl="2" indent="-228600" algn="l" rtl="0">
              <a:spcBef>
                <a:spcPts val="340"/>
              </a:spcBef>
              <a:spcAft>
                <a:spcPts val="0"/>
              </a:spcAft>
              <a:buSzPct val="83333"/>
              <a:buChar char="■"/>
            </a:pPr>
            <a:r>
              <a:rPr lang="es-AR"/>
              <a:t>La capacidad de adquirir placeres mediante una suma de dinero está estrechamente vinculada a la riqueza de quien recibe el dinero.</a:t>
            </a:r>
            <a:endParaRPr/>
          </a:p>
          <a:p>
            <a:pPr marL="822960" lvl="2" indent="-228600" algn="l" rtl="0">
              <a:spcBef>
                <a:spcPts val="340"/>
              </a:spcBef>
              <a:spcAft>
                <a:spcPts val="0"/>
              </a:spcAft>
              <a:buSzPct val="83333"/>
              <a:buChar char="■"/>
            </a:pPr>
            <a:r>
              <a:rPr lang="es-AR"/>
              <a:t>Norma anti-igualitaria? </a:t>
            </a:r>
            <a:endParaRPr/>
          </a:p>
          <a:p>
            <a:pPr marL="1097280" lvl="3" indent="-228600" algn="l" rtl="0">
              <a:spcBef>
                <a:spcPts val="340"/>
              </a:spcBef>
              <a:spcAft>
                <a:spcPts val="0"/>
              </a:spcAft>
              <a:buSzPct val="77777"/>
              <a:buChar char="–"/>
            </a:pPr>
            <a:r>
              <a:rPr lang="es-AR"/>
              <a:t>No necesariamente, pero sí cambia la “norma” en la práctica, que tradicionalmente estuvo más vinculada a una cierta</a:t>
            </a:r>
            <a:endParaRPr/>
          </a:p>
          <a:p>
            <a:pPr marL="1097280" lvl="3" indent="-228600" algn="l" rtl="0">
              <a:spcBef>
                <a:spcPts val="340"/>
              </a:spcBef>
              <a:spcAft>
                <a:spcPts val="0"/>
              </a:spcAft>
              <a:buSzPct val="77777"/>
              <a:buChar char="–"/>
            </a:pPr>
            <a:r>
              <a:rPr lang="es-AR"/>
              <a:t>Equidad horizontal en las indemnizaciones por daño moral</a:t>
            </a:r>
            <a:endParaRPr/>
          </a:p>
          <a:p>
            <a:pPr marL="1371600" lvl="4" indent="-228600" algn="l" rtl="0">
              <a:spcBef>
                <a:spcPts val="306"/>
              </a:spcBef>
              <a:spcAft>
                <a:spcPts val="0"/>
              </a:spcAft>
              <a:buSzPct val="112500"/>
              <a:buFont typeface="Georgia"/>
              <a:buChar char="■"/>
            </a:pPr>
            <a:r>
              <a:rPr lang="es-AR"/>
              <a:t>Vale lo mismo el hijo del más rico que del más pobre</a:t>
            </a:r>
            <a:endParaRPr/>
          </a:p>
          <a:p>
            <a:pPr marL="1645920" lvl="5" indent="-182880" algn="l" rtl="0">
              <a:spcBef>
                <a:spcPts val="306"/>
              </a:spcBef>
              <a:spcAft>
                <a:spcPts val="0"/>
              </a:spcAft>
              <a:buSzPct val="90000"/>
              <a:buChar char="–"/>
            </a:pPr>
            <a:r>
              <a:rPr lang="es-AR"/>
              <a:t>Aunque no sea correcto decir que vale el hijo, sino que resarce el dolor</a:t>
            </a:r>
            <a:endParaRPr/>
          </a:p>
          <a:p>
            <a:pPr marL="1645920" lvl="5" indent="-182880" algn="l" rtl="0">
              <a:spcBef>
                <a:spcPts val="306"/>
              </a:spcBef>
              <a:spcAft>
                <a:spcPts val="200"/>
              </a:spcAft>
              <a:buSzPct val="90000"/>
              <a:buChar char="–"/>
            </a:pPr>
            <a:r>
              <a:rPr lang="es-AR"/>
              <a:t>El dolor puede ser el mismo, pero el dinero pesa distinto.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10c200dac6_0_268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8540496" cy="1472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es-AR" dirty="0"/>
              <a:t>CUANTIFICACIÓN DEL DAÑO MORAL</a:t>
            </a:r>
            <a:endParaRPr dirty="0"/>
          </a:p>
        </p:txBody>
      </p:sp>
      <p:sp>
        <p:nvSpPr>
          <p:cNvPr id="215" name="Google Shape;215;g310c200dac6_0_268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8887968" cy="3511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74320" lvl="0" indent="-263416" algn="l" rtl="0">
              <a:spcBef>
                <a:spcPts val="0"/>
              </a:spcBef>
              <a:spcAft>
                <a:spcPts val="0"/>
              </a:spcAft>
              <a:buSzPct val="114750"/>
              <a:buChar char="■"/>
            </a:pPr>
            <a:r>
              <a:rPr lang="es-AR" dirty="0"/>
              <a:t>Cuantificación del Daño Moral por Escalas: una posible solución.</a:t>
            </a:r>
            <a:endParaRPr dirty="0"/>
          </a:p>
          <a:p>
            <a:pPr marL="548640" lvl="1" indent="-266985" algn="l" rtl="0">
              <a:spcBef>
                <a:spcPts val="407"/>
              </a:spcBef>
              <a:spcAft>
                <a:spcPts val="0"/>
              </a:spcAft>
              <a:buSzPct val="77000"/>
              <a:buChar char="–"/>
            </a:pPr>
            <a:r>
              <a:rPr lang="es-AR" dirty="0"/>
              <a:t>Es un compromiso entre </a:t>
            </a:r>
            <a:endParaRPr dirty="0"/>
          </a:p>
          <a:p>
            <a:pPr marL="822960" lvl="2" indent="-221456" algn="l" rtl="0">
              <a:spcBef>
                <a:spcPts val="370"/>
              </a:spcBef>
              <a:spcAft>
                <a:spcPts val="0"/>
              </a:spcAft>
              <a:buSzPct val="83333"/>
              <a:buChar char="■"/>
            </a:pPr>
            <a:r>
              <a:rPr lang="es-AR" dirty="0"/>
              <a:t>Equidad horizontal y tomarse en serio la idea de placeres compensatorios, y entre</a:t>
            </a:r>
            <a:endParaRPr dirty="0"/>
          </a:p>
          <a:p>
            <a:pPr marL="822960" lvl="2" indent="-221456" algn="l" rtl="0">
              <a:spcBef>
                <a:spcPts val="370"/>
              </a:spcBef>
              <a:spcAft>
                <a:spcPts val="0"/>
              </a:spcAft>
              <a:buSzPct val="83333"/>
              <a:buChar char="■"/>
            </a:pPr>
            <a:r>
              <a:rPr lang="es-AR" dirty="0"/>
              <a:t>Seguridad jurídica y reparación integral</a:t>
            </a:r>
            <a:endParaRPr dirty="0"/>
          </a:p>
          <a:p>
            <a:pPr marL="1097280" lvl="3" indent="-221932" algn="l" rtl="0">
              <a:spcBef>
                <a:spcPts val="370"/>
              </a:spcBef>
              <a:spcAft>
                <a:spcPts val="0"/>
              </a:spcAft>
              <a:buSzPct val="77777"/>
              <a:buChar char="–"/>
            </a:pPr>
            <a:r>
              <a:rPr lang="es-AR" dirty="0"/>
              <a:t>Hay quienes afirman que no puede haber RI en materia de daño moral.</a:t>
            </a:r>
            <a:endParaRPr dirty="0"/>
          </a:p>
          <a:p>
            <a:pPr marL="548640" lvl="1" indent="-266985" algn="l" rtl="0">
              <a:spcBef>
                <a:spcPts val="407"/>
              </a:spcBef>
              <a:spcAft>
                <a:spcPts val="0"/>
              </a:spcAft>
              <a:buSzPct val="77000"/>
              <a:buChar char="–"/>
            </a:pPr>
            <a:r>
              <a:rPr lang="es-AR" dirty="0"/>
              <a:t>Utiliza una unidad de medida de Daño Moral (UDM)</a:t>
            </a:r>
            <a:endParaRPr dirty="0"/>
          </a:p>
          <a:p>
            <a:pPr marL="548640" lvl="1" indent="-266985" algn="l" rtl="0">
              <a:spcBef>
                <a:spcPts val="407"/>
              </a:spcBef>
              <a:spcAft>
                <a:spcPts val="0"/>
              </a:spcAft>
              <a:buSzPct val="77000"/>
              <a:buChar char="–"/>
            </a:pPr>
            <a:r>
              <a:rPr lang="es-AR" dirty="0"/>
              <a:t>Intenta racionalizar y promover proporcionalidad en la cuantificación de daños morales. </a:t>
            </a:r>
            <a:endParaRPr dirty="0"/>
          </a:p>
          <a:p>
            <a:pPr marL="822960" lvl="2" indent="-221456" algn="l" rtl="0">
              <a:spcBef>
                <a:spcPts val="370"/>
              </a:spcBef>
              <a:spcAft>
                <a:spcPts val="0"/>
              </a:spcAft>
              <a:buSzPct val="83333"/>
              <a:buChar char="■"/>
            </a:pPr>
            <a:r>
              <a:rPr lang="es-AR" dirty="0">
                <a:solidFill>
                  <a:srgbClr val="002060"/>
                </a:solidFill>
              </a:rPr>
              <a:t>3 grupos de daños:</a:t>
            </a:r>
            <a:endParaRPr dirty="0"/>
          </a:p>
          <a:p>
            <a:pPr marL="1097280" lvl="3" indent="-221932" algn="l" rtl="0">
              <a:spcBef>
                <a:spcPts val="370"/>
              </a:spcBef>
              <a:spcAft>
                <a:spcPts val="0"/>
              </a:spcAft>
              <a:buSzPct val="77777"/>
              <a:buChar char="–"/>
            </a:pPr>
            <a:r>
              <a:rPr lang="es-AR" dirty="0"/>
              <a:t>Sufrimientos (casi) inconmensurables</a:t>
            </a:r>
            <a:endParaRPr dirty="0"/>
          </a:p>
          <a:p>
            <a:pPr marL="1097280" lvl="3" indent="-221932" algn="l" rtl="0">
              <a:spcBef>
                <a:spcPts val="370"/>
              </a:spcBef>
              <a:spcAft>
                <a:spcPts val="0"/>
              </a:spcAft>
              <a:buSzPct val="77777"/>
              <a:buChar char="–"/>
            </a:pPr>
            <a:r>
              <a:rPr lang="es-AR" dirty="0"/>
              <a:t>Destrucción u obstrucción del plan de vida</a:t>
            </a:r>
            <a:endParaRPr dirty="0"/>
          </a:p>
          <a:p>
            <a:pPr marL="1097280" lvl="3" indent="-221932" algn="l" rtl="0">
              <a:spcBef>
                <a:spcPts val="370"/>
              </a:spcBef>
              <a:spcAft>
                <a:spcPts val="0"/>
              </a:spcAft>
              <a:buSzPct val="77777"/>
              <a:buChar char="–"/>
            </a:pPr>
            <a:r>
              <a:rPr lang="es-AR" dirty="0"/>
              <a:t>Grave afectación que no obstruye el plan de vida</a:t>
            </a:r>
            <a:endParaRPr dirty="0"/>
          </a:p>
          <a:p>
            <a:pPr marL="1097280" lvl="3" indent="-146367" algn="l" rtl="0">
              <a:spcBef>
                <a:spcPts val="370"/>
              </a:spcBef>
              <a:spcAft>
                <a:spcPts val="0"/>
              </a:spcAft>
              <a:buSzPct val="77777"/>
              <a:buNone/>
            </a:pPr>
            <a:endParaRPr dirty="0">
              <a:solidFill>
                <a:srgbClr val="002060"/>
              </a:solidFill>
            </a:endParaRPr>
          </a:p>
          <a:p>
            <a:pPr marL="1097280" lvl="3" indent="-146367" algn="l" rtl="0">
              <a:spcBef>
                <a:spcPts val="370"/>
              </a:spcBef>
              <a:spcAft>
                <a:spcPts val="0"/>
              </a:spcAft>
              <a:buSzPct val="77777"/>
              <a:buNone/>
            </a:pPr>
            <a:endParaRPr dirty="0"/>
          </a:p>
          <a:p>
            <a:pPr marL="1097280" lvl="3" indent="-146367" algn="l" rtl="0">
              <a:spcBef>
                <a:spcPts val="370"/>
              </a:spcBef>
              <a:spcAft>
                <a:spcPts val="0"/>
              </a:spcAft>
              <a:buSzPct val="77777"/>
              <a:buNone/>
            </a:pPr>
            <a:endParaRPr dirty="0"/>
          </a:p>
          <a:p>
            <a:pPr marL="548640" lvl="1" indent="-183864" algn="l" rtl="0">
              <a:spcBef>
                <a:spcPts val="407"/>
              </a:spcBef>
              <a:spcAft>
                <a:spcPts val="200"/>
              </a:spcAft>
              <a:buSzPct val="77000"/>
              <a:buNone/>
            </a:pP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10c200dac6_0_273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9816600" cy="13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600"/>
              <a:buFont typeface="Georgia"/>
              <a:buNone/>
            </a:pPr>
            <a:r>
              <a:rPr lang="es-AR" sz="2600"/>
              <a:t>CUANTIFICACIÓN DEL DAÑO MORAL POR ESCALAS</a:t>
            </a:r>
            <a:endParaRPr sz="2600"/>
          </a:p>
        </p:txBody>
      </p:sp>
      <p:sp>
        <p:nvSpPr>
          <p:cNvPr id="221" name="Google Shape;221;g310c200dac6_0_273"/>
          <p:cNvSpPr txBox="1">
            <a:spLocks noGrp="1"/>
          </p:cNvSpPr>
          <p:nvPr>
            <p:ph type="body" idx="1"/>
          </p:nvPr>
        </p:nvSpPr>
        <p:spPr>
          <a:xfrm>
            <a:off x="1667575" y="2244600"/>
            <a:ext cx="9649800" cy="3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Escalas con Piso y Techo fijadas en base a la UDM</a:t>
            </a:r>
            <a:endParaRPr/>
          </a:p>
          <a:p>
            <a:pPr marL="274320" lvl="0" indent="-128587" algn="l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El recorrido de la escala debe modularse en base a un elenco acotado y taxativo de consideraciones normativas relevantes (CNR)</a:t>
            </a:r>
            <a:endParaRPr/>
          </a:p>
          <a:p>
            <a:pPr marL="274320" lvl="0" indent="-128587" algn="l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Piso de escala = daño moral </a:t>
            </a:r>
            <a:r>
              <a:rPr lang="es-AR" i="1"/>
              <a:t>estándar.</a:t>
            </a:r>
            <a:endParaRPr/>
          </a:p>
          <a:p>
            <a:pPr marL="274320" lvl="0" indent="-128587" algn="l" rtl="0">
              <a:spcBef>
                <a:spcPts val="540"/>
              </a:spcBef>
              <a:spcAft>
                <a:spcPts val="0"/>
              </a:spcAft>
              <a:buSzPts val="2295"/>
              <a:buNone/>
            </a:pPr>
            <a:endParaRPr/>
          </a:p>
          <a:p>
            <a:pPr marL="274320" lvl="0" indent="-274320" algn="l" rtl="0">
              <a:spcBef>
                <a:spcPts val="540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Proporción 1:3</a:t>
            </a:r>
            <a:endParaRPr/>
          </a:p>
          <a:p>
            <a:pPr marL="548640" lvl="1" indent="-274320" algn="l" rtl="0">
              <a:spcBef>
                <a:spcPts val="440"/>
              </a:spcBef>
              <a:spcAft>
                <a:spcPts val="0"/>
              </a:spcAft>
              <a:buSzPts val="1540"/>
              <a:buChar char="–"/>
            </a:pPr>
            <a:r>
              <a:rPr lang="es-AR"/>
              <a:t>Tomado del Derecho Penal.</a:t>
            </a:r>
            <a:endParaRPr/>
          </a:p>
          <a:p>
            <a:pPr marL="274320" lvl="0" indent="-128587" algn="l" rtl="0">
              <a:spcBef>
                <a:spcPts val="540"/>
              </a:spcBef>
              <a:spcAft>
                <a:spcPts val="200"/>
              </a:spcAft>
              <a:buSzPts val="2295"/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310c200dac6_0_278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128016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600"/>
              <a:buFont typeface="Georgia"/>
              <a:buNone/>
            </a:pPr>
            <a:r>
              <a:rPr lang="es-AR" sz="2600"/>
              <a:t>CUANTIFICACIÓN DEL DAÑO MORAL POR ESCALAS</a:t>
            </a:r>
            <a:endParaRPr sz="2600"/>
          </a:p>
        </p:txBody>
      </p:sp>
      <p:sp>
        <p:nvSpPr>
          <p:cNvPr id="227" name="Google Shape;227;g310c200dac6_0_278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128016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74320" lvl="0" indent="-274319" algn="l" rtl="0">
              <a:spcBef>
                <a:spcPts val="0"/>
              </a:spcBef>
              <a:spcAft>
                <a:spcPts val="0"/>
              </a:spcAft>
              <a:buSzPct val="114750"/>
              <a:buChar char="■"/>
            </a:pPr>
            <a:r>
              <a:rPr lang="es-AR"/>
              <a:t>CONSIDERACIONES NORMATIVAS RELEVANTES</a:t>
            </a:r>
            <a:endParaRPr/>
          </a:p>
          <a:p>
            <a:pPr marL="548640" lvl="1" indent="-274320" algn="l" rtl="0">
              <a:spcBef>
                <a:spcPts val="374"/>
              </a:spcBef>
              <a:spcAft>
                <a:spcPts val="0"/>
              </a:spcAft>
              <a:buSzPct val="77000"/>
              <a:buChar char="–"/>
            </a:pPr>
            <a:r>
              <a:rPr lang="es-AR"/>
              <a:t>Situación económica del damnificado:</a:t>
            </a:r>
            <a:endParaRPr/>
          </a:p>
          <a:p>
            <a:pPr marL="822960" lvl="2" indent="-228600" algn="l" rtl="0">
              <a:spcBef>
                <a:spcPts val="340"/>
              </a:spcBef>
              <a:spcAft>
                <a:spcPts val="0"/>
              </a:spcAft>
              <a:buSzPct val="83333"/>
              <a:buChar char="■"/>
            </a:pPr>
            <a:r>
              <a:rPr lang="es-AR">
                <a:solidFill>
                  <a:srgbClr val="002060"/>
                </a:solidFill>
              </a:rPr>
              <a:t>Distinto impacto de dinero en el patrimonio del damnificado.</a:t>
            </a:r>
            <a:endParaRPr/>
          </a:p>
          <a:p>
            <a:pPr marL="548640" lvl="1" indent="-274320" algn="l" rtl="0">
              <a:spcBef>
                <a:spcPts val="374"/>
              </a:spcBef>
              <a:spcAft>
                <a:spcPts val="0"/>
              </a:spcAft>
              <a:buSzPct val="77000"/>
              <a:buChar char="–"/>
            </a:pPr>
            <a:r>
              <a:rPr lang="es-AR"/>
              <a:t>Situación familiar del damnificado.</a:t>
            </a:r>
            <a:endParaRPr/>
          </a:p>
          <a:p>
            <a:pPr marL="822960" lvl="2" indent="-228600" algn="l" rtl="0">
              <a:spcBef>
                <a:spcPts val="340"/>
              </a:spcBef>
              <a:spcAft>
                <a:spcPts val="0"/>
              </a:spcAft>
              <a:buSzPct val="83333"/>
              <a:buChar char="■"/>
            </a:pPr>
            <a:r>
              <a:rPr lang="es-AR">
                <a:solidFill>
                  <a:srgbClr val="002060"/>
                </a:solidFill>
              </a:rPr>
              <a:t>Hijo: ¿hijo único? ¿Concebido mediante tratamientos de fertilidad? </a:t>
            </a:r>
            <a:endParaRPr/>
          </a:p>
          <a:p>
            <a:pPr marL="822960" lvl="2" indent="-228600" algn="l" rtl="0">
              <a:spcBef>
                <a:spcPts val="340"/>
              </a:spcBef>
              <a:spcAft>
                <a:spcPts val="0"/>
              </a:spcAft>
              <a:buSzPct val="83333"/>
              <a:buChar char="■"/>
            </a:pPr>
            <a:r>
              <a:rPr lang="es-AR">
                <a:solidFill>
                  <a:srgbClr val="002060"/>
                </a:solidFill>
              </a:rPr>
              <a:t>Pareja: ¿Pareja consolidada o en crisis? Tiempo de convivencia. ¿Existen hijos en común?</a:t>
            </a:r>
            <a:endParaRPr/>
          </a:p>
          <a:p>
            <a:pPr marL="548640" lvl="1" indent="-274320" algn="l" rtl="0">
              <a:spcBef>
                <a:spcPts val="374"/>
              </a:spcBef>
              <a:spcAft>
                <a:spcPts val="0"/>
              </a:spcAft>
              <a:buSzPct val="77000"/>
              <a:buChar char="–"/>
            </a:pPr>
            <a:r>
              <a:rPr lang="es-AR"/>
              <a:t>Edad del damnificado: </a:t>
            </a:r>
            <a:endParaRPr/>
          </a:p>
          <a:p>
            <a:pPr marL="822960" lvl="2" indent="-228600" algn="l" rtl="0">
              <a:spcBef>
                <a:spcPts val="340"/>
              </a:spcBef>
              <a:spcAft>
                <a:spcPts val="0"/>
              </a:spcAft>
              <a:buSzPct val="83333"/>
              <a:buChar char="■"/>
            </a:pPr>
            <a:r>
              <a:rPr lang="es-AR">
                <a:solidFill>
                  <a:srgbClr val="002060"/>
                </a:solidFill>
              </a:rPr>
              <a:t>Correlación entre tiempo que se sufrirá e indemnización.</a:t>
            </a:r>
            <a:endParaRPr/>
          </a:p>
          <a:p>
            <a:pPr marL="548640" lvl="1" indent="-274320" algn="l" rtl="0">
              <a:spcBef>
                <a:spcPts val="374"/>
              </a:spcBef>
              <a:spcAft>
                <a:spcPts val="0"/>
              </a:spcAft>
              <a:buSzPct val="77000"/>
              <a:buChar char="–"/>
            </a:pPr>
            <a:r>
              <a:rPr lang="es-AR"/>
              <a:t>Contexto de producción del daño: </a:t>
            </a:r>
            <a:endParaRPr/>
          </a:p>
          <a:p>
            <a:pPr marL="822960" lvl="2" indent="-228600" algn="l" rtl="0">
              <a:spcBef>
                <a:spcPts val="340"/>
              </a:spcBef>
              <a:spcAft>
                <a:spcPts val="0"/>
              </a:spcAft>
              <a:buSzPct val="83333"/>
              <a:buChar char="■"/>
            </a:pPr>
            <a:r>
              <a:rPr lang="es-AR"/>
              <a:t>Daños producidos en contextos de violencia</a:t>
            </a:r>
            <a:endParaRPr/>
          </a:p>
          <a:p>
            <a:pPr marL="822960" lvl="2" indent="-228600" algn="l" rtl="0">
              <a:spcBef>
                <a:spcPts val="340"/>
              </a:spcBef>
              <a:spcAft>
                <a:spcPts val="0"/>
              </a:spcAft>
              <a:buSzPct val="83333"/>
              <a:buChar char="■"/>
            </a:pPr>
            <a:r>
              <a:rPr lang="es-AR"/>
              <a:t>Dolores físicos o psíquicos insoportables</a:t>
            </a:r>
            <a:endParaRPr/>
          </a:p>
          <a:p>
            <a:pPr marL="548640" lvl="1" indent="-274320" algn="l" rtl="0">
              <a:spcBef>
                <a:spcPts val="374"/>
              </a:spcBef>
              <a:spcAft>
                <a:spcPts val="0"/>
              </a:spcAft>
              <a:buSzPct val="77000"/>
              <a:buChar char="–"/>
            </a:pPr>
            <a:r>
              <a:rPr lang="es-AR"/>
              <a:t>CNR específicas para tipos indemnizatorios:</a:t>
            </a:r>
            <a:endParaRPr/>
          </a:p>
          <a:p>
            <a:pPr marL="822960" lvl="2" indent="-228600" algn="l" rtl="0">
              <a:spcBef>
                <a:spcPts val="340"/>
              </a:spcBef>
              <a:spcAft>
                <a:spcPts val="0"/>
              </a:spcAft>
              <a:buSzPct val="83333"/>
              <a:buChar char="■"/>
            </a:pPr>
            <a:r>
              <a:rPr lang="es-AR"/>
              <a:t>Afectación de función reproductiva:</a:t>
            </a:r>
            <a:endParaRPr/>
          </a:p>
          <a:p>
            <a:pPr marL="1097280" lvl="3" indent="-228600" algn="l" rtl="0">
              <a:spcBef>
                <a:spcPts val="340"/>
              </a:spcBef>
              <a:spcAft>
                <a:spcPts val="0"/>
              </a:spcAft>
              <a:buSzPct val="77777"/>
              <a:buChar char="–"/>
            </a:pPr>
            <a:r>
              <a:rPr lang="es-AR"/>
              <a:t>Edad de la víctima</a:t>
            </a:r>
            <a:endParaRPr/>
          </a:p>
          <a:p>
            <a:pPr marL="1097280" lvl="3" indent="-228600" algn="l" rtl="0">
              <a:spcBef>
                <a:spcPts val="340"/>
              </a:spcBef>
              <a:spcAft>
                <a:spcPts val="200"/>
              </a:spcAft>
              <a:buSzPct val="77777"/>
              <a:buChar char="–"/>
            </a:pPr>
            <a:r>
              <a:rPr lang="es-AR"/>
              <a:t>Existencia de hijos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" name="Google Shape;232;g310c200dac6_0_283" descr="ALACDE2015.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0" y="2286000"/>
            <a:ext cx="2286000" cy="22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g310c200dac6_0_283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128016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3300"/>
              <a:buFont typeface="Georgia"/>
              <a:buNone/>
            </a:pPr>
            <a:r>
              <a:rPr lang="es-AR"/>
              <a:t>TIPOS INDEMNIZATORIOS</a:t>
            </a:r>
            <a:endParaRPr/>
          </a:p>
        </p:txBody>
      </p:sp>
      <p:graphicFrame>
        <p:nvGraphicFramePr>
          <p:cNvPr id="234" name="Google Shape;234;g310c200dac6_0_283"/>
          <p:cNvGraphicFramePr/>
          <p:nvPr/>
        </p:nvGraphicFramePr>
        <p:xfrm>
          <a:off x="708617" y="607800"/>
          <a:ext cx="11339075" cy="5039410"/>
        </p:xfrm>
        <a:graphic>
          <a:graphicData uri="http://schemas.openxmlformats.org/drawingml/2006/table">
            <a:tbl>
              <a:tblPr firstRow="1" bandRow="1">
                <a:noFill/>
                <a:tableStyleId>{D34D7076-B724-4180-BB57-36BB198A27DB}</a:tableStyleId>
              </a:tblPr>
              <a:tblGrid>
                <a:gridCol w="60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4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98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9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19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50"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TIPOS INDEMNIZATORIOS</a:t>
                      </a:r>
                      <a:endParaRPr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PISO</a:t>
                      </a:r>
                      <a:endParaRPr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TECHO</a:t>
                      </a:r>
                      <a:endParaRPr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N°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TIPO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ESCALA UDM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UDM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U$S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UDM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U$S</a:t>
                      </a:r>
                      <a:endParaRPr/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Gran Discapacidad / Estado Vegetativo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2/6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$ 150.000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$ 450.000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Muerte de Hijo / Vegetativo / Incapacidad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1/3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75.000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$ 225.000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Muerte de Pareja / Vegetativo / Incapacidad</a:t>
                      </a: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0,75/2,25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0,75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56.250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2,25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$ 168.750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Pérdida de Movilidad / Pérdida de Miembro / Pérdida de un sentido (vista, oido)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0,5/1,5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37.500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1,5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$ 112.500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Contracción de Enfermedad o Incapacidad que disminuye expectativa o calidad de vida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0,4/1,2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0,4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30.000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1,2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90.000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Pérdida de capacidad Sexual o Reproductiva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0,35/1,05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0,35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26.250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1,05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78.750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Incapacidad Laboral Inhabilitante para el trabajo habitual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0,3/0,9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37.500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0,9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67.500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Trastornos Psicológicos Permantes o de larga duración (incluyendo stress post traumático)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0,25/0,75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0,25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18.750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0,75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56.250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Enfermedad o Incapacidad que requiere largo tratamiento y afecta vida común (quemaduras, deficiencias renales)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0,2/0,6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0,2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15.000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0,6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45.000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Cicatrices o Defectos Estéticos que afectan la imagen personal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0,1/0,3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0,1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  7.500 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0,3</a:t>
                      </a:r>
                      <a:endParaRPr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0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 22.500 </a:t>
                      </a:r>
                      <a:endParaRPr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50"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VALOR UNIDAD DAÑO MORAL (UDM) (EN DÓLARES)</a:t>
                      </a:r>
                      <a:endParaRPr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200" b="1" i="0" u="none" strike="noStrike" cap="non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$  75.000 </a:t>
                      </a:r>
                      <a:endParaRPr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310c200dac6_0_289"/>
          <p:cNvSpPr txBox="1">
            <a:spLocks noGrp="1"/>
          </p:cNvSpPr>
          <p:nvPr>
            <p:ph type="title"/>
          </p:nvPr>
        </p:nvSpPr>
        <p:spPr>
          <a:xfrm>
            <a:off x="1828800" y="685800"/>
            <a:ext cx="9405300" cy="12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7A9798"/>
              </a:buClr>
              <a:buSzPts val="2600"/>
              <a:buFont typeface="Georgia"/>
              <a:buNone/>
            </a:pPr>
            <a:r>
              <a:rPr lang="es-AR" sz="2600"/>
              <a:t>CUANTIFICACIÓN DEL DAÑO MORAL POR ESCALAS</a:t>
            </a:r>
            <a:endParaRPr sz="2600"/>
          </a:p>
        </p:txBody>
      </p:sp>
      <p:sp>
        <p:nvSpPr>
          <p:cNvPr id="240" name="Google Shape;240;g310c200dac6_0_289"/>
          <p:cNvSpPr txBox="1">
            <a:spLocks noGrp="1"/>
          </p:cNvSpPr>
          <p:nvPr>
            <p:ph type="body" idx="1"/>
          </p:nvPr>
        </p:nvSpPr>
        <p:spPr>
          <a:xfrm>
            <a:off x="1828800" y="2286000"/>
            <a:ext cx="9769500" cy="36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74320" lvl="0" indent="-285276" algn="l" rtl="0">
              <a:spcBef>
                <a:spcPts val="0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Cuantificación por escalas es un trade off entre compensación y previsibilidad, </a:t>
            </a:r>
            <a:endParaRPr/>
          </a:p>
          <a:p>
            <a:pPr marL="274320" lvl="0" indent="-285276" algn="l" rtl="0">
              <a:spcBef>
                <a:spcPts val="499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Tipos indemnizatorios describen situaciones dañosas más graves que puede sufrir una persona.</a:t>
            </a:r>
            <a:endParaRPr/>
          </a:p>
          <a:p>
            <a:pPr marL="274320" lvl="0" indent="-285276" algn="l" rtl="0">
              <a:spcBef>
                <a:spcPts val="499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Cada tipo indemnizatorio tiene piso y techo en escala 1:3. </a:t>
            </a:r>
            <a:endParaRPr/>
          </a:p>
          <a:p>
            <a:pPr marL="274320" lvl="0" indent="-285276" algn="l" rtl="0">
              <a:spcBef>
                <a:spcPts val="499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Recorrido de la escala en base a CNRs</a:t>
            </a:r>
            <a:endParaRPr/>
          </a:p>
          <a:p>
            <a:pPr marL="274320" lvl="0" indent="-285276" algn="l" rtl="0">
              <a:spcBef>
                <a:spcPts val="499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Unidad de Daño Moral</a:t>
            </a:r>
            <a:endParaRPr/>
          </a:p>
          <a:p>
            <a:pPr marL="274320" lvl="0" indent="-285276" algn="l" rtl="0">
              <a:spcBef>
                <a:spcPts val="499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Adopción legislativa o judicial</a:t>
            </a:r>
            <a:endParaRPr/>
          </a:p>
          <a:p>
            <a:pPr marL="274320" lvl="0" indent="-285276" algn="l" rtl="0">
              <a:spcBef>
                <a:spcPts val="499"/>
              </a:spcBef>
              <a:spcAft>
                <a:spcPts val="0"/>
              </a:spcAft>
              <a:buSzPts val="2295"/>
              <a:buChar char="■"/>
            </a:pPr>
            <a:r>
              <a:rPr lang="es-AR"/>
              <a:t>Satisface al menos dos valores en tensión:</a:t>
            </a:r>
            <a:endParaRPr>
              <a:solidFill>
                <a:srgbClr val="002060"/>
              </a:solidFill>
            </a:endParaRPr>
          </a:p>
          <a:p>
            <a:pPr marL="548640" lvl="1" indent="-281654" algn="l" rtl="0">
              <a:spcBef>
                <a:spcPts val="407"/>
              </a:spcBef>
              <a:spcAft>
                <a:spcPts val="0"/>
              </a:spcAft>
              <a:buSzPts val="1540"/>
              <a:buChar char="–"/>
            </a:pPr>
            <a:r>
              <a:rPr lang="es-AR">
                <a:solidFill>
                  <a:srgbClr val="002060"/>
                </a:solidFill>
              </a:rPr>
              <a:t>Seguridad: tiene vocación unificadora de decisiones</a:t>
            </a:r>
            <a:endParaRPr/>
          </a:p>
          <a:p>
            <a:pPr marL="548640" lvl="1" indent="-281654" algn="l" rtl="0">
              <a:spcBef>
                <a:spcPts val="407"/>
              </a:spcBef>
              <a:spcAft>
                <a:spcPts val="0"/>
              </a:spcAft>
              <a:buSzPts val="1540"/>
              <a:buChar char="–"/>
            </a:pPr>
            <a:r>
              <a:rPr lang="es-AR">
                <a:solidFill>
                  <a:srgbClr val="002060"/>
                </a:solidFill>
              </a:rPr>
              <a:t>Integralidad de la reparación: fuerte vinculación con el caso concreto</a:t>
            </a:r>
            <a:endParaRPr/>
          </a:p>
          <a:p>
            <a:pPr marL="274320" lvl="0" indent="-139543" algn="l" rtl="0">
              <a:spcBef>
                <a:spcPts val="499"/>
              </a:spcBef>
              <a:spcAft>
                <a:spcPts val="200"/>
              </a:spcAft>
              <a:buSzPts val="2295"/>
              <a:buNone/>
            </a:pP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FD66E3-9899-DBEC-559B-44A17E58E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s-AR" dirty="0"/>
              <a:t>CASOS PARA CUANTIFICAR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F13E4F9-1A35-C438-7553-7019F0B510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/>
              <a:t>Abusos </a:t>
            </a:r>
            <a:r>
              <a:rPr lang="es-AR" dirty="0"/>
              <a:t>sexuales.</a:t>
            </a:r>
          </a:p>
          <a:p>
            <a:pPr lvl="1"/>
            <a:r>
              <a:rPr lang="es-AR" i="0" dirty="0"/>
              <a:t>Una joven es abusada sexualmente por un familiar, en un episodio que dura 10”. El tío es rico, la joven tiene un buen pasar. </a:t>
            </a:r>
          </a:p>
          <a:p>
            <a:pPr lvl="1"/>
            <a:r>
              <a:rPr lang="es-AR" i="0" dirty="0"/>
              <a:t>Una joven es abusada sexualmente por 3 personas que la drogan y la tienen encerrada 3 días en una casa. Los abusadores tienen un buen pasar al igual que la joven, pero nadie tiene fortuna ni inmuebles a su nombre.</a:t>
            </a:r>
          </a:p>
          <a:p>
            <a:r>
              <a:rPr lang="es-AR" dirty="0"/>
              <a:t>Muerte de hijo.</a:t>
            </a:r>
          </a:p>
          <a:p>
            <a:pPr lvl="1"/>
            <a:r>
              <a:rPr lang="es-AR" i="0" dirty="0"/>
              <a:t>En un accidente en un campamento muere un niño. Su padre, profesional, reclama indemnización por daño moral. </a:t>
            </a:r>
          </a:p>
          <a:p>
            <a:pPr lvl="1"/>
            <a:r>
              <a:rPr lang="es-AR" i="0" dirty="0"/>
              <a:t>En un accidente de tránsito muere un joven de 19 años. Es atropellado por un joven de 19 años, que se da a la fuga y recién aparece 24hs después. Su padre, profesional, reclama indemnización por daño moral. </a:t>
            </a:r>
          </a:p>
          <a:p>
            <a:r>
              <a:rPr lang="es-AR" i="0" dirty="0"/>
              <a:t>Un joven empresario pierde un ojo. Usa un ojo de vidrio. Reclama indemnización por daño moral.</a:t>
            </a:r>
          </a:p>
          <a:p>
            <a:pPr lvl="1"/>
            <a:endParaRPr lang="es-AR" i="0" dirty="0"/>
          </a:p>
        </p:txBody>
      </p:sp>
    </p:spTree>
    <p:extLst>
      <p:ext uri="{BB962C8B-B14F-4D97-AF65-F5344CB8AC3E}">
        <p14:creationId xmlns:p14="http://schemas.microsoft.com/office/powerpoint/2010/main" val="4127270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/>
              <a:t>CONCLUSIONES</a:t>
            </a:r>
            <a:endParaRPr/>
          </a:p>
        </p:txBody>
      </p:sp>
      <p:sp>
        <p:nvSpPr>
          <p:cNvPr id="246" name="Google Shape;246;p15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384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Cuantificar siempre requiere contextualizar y comparar. </a:t>
            </a:r>
            <a:endParaRPr/>
          </a:p>
          <a:p>
            <a:pPr marL="384048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84048" lvl="0" indent="-3713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s-AR"/>
              <a:t>Cada caso presenta una infinidad de aristas: las mejora en las decisiones (y en las indemnizaciones) se logra de manera incremental.</a:t>
            </a:r>
            <a:endParaRPr/>
          </a:p>
          <a:p>
            <a:pPr marL="384048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84048" lvl="0" indent="-3713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s-AR"/>
              <a:t>La indemnización por incapacidad requiere un análisis cuidadoso y apegado al caso en relación a todas sus variables: la mejor decisión requiere, casi siempre, de un mejor trabajo del abogado.</a:t>
            </a:r>
            <a:endParaRPr/>
          </a:p>
          <a:p>
            <a:pPr marL="384048" lvl="0" indent="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84048" lvl="0" indent="-3713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s-AR"/>
              <a:t>La cuantificación del daño moral exige una atención y conexión estrecha entre caso e indemnización: satisfacer las exigencias normativas no es sencillo. Cuantificar por escalas incrementa justicia y seguridad.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6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/>
              <a:t>¡MUCHAS GRACIAS!</a:t>
            </a:r>
            <a:endParaRPr/>
          </a:p>
        </p:txBody>
      </p:sp>
      <p:sp>
        <p:nvSpPr>
          <p:cNvPr id="252" name="Google Shape;252;p16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Correo electrónico: </a:t>
            </a:r>
            <a:r>
              <a:rPr lang="es-AR" u="sng">
                <a:solidFill>
                  <a:schemeClr val="hlink"/>
                </a:solidFill>
                <a:hlinkClick r:id="rId3"/>
              </a:rPr>
              <a:t>martinjuarezferrer@gmail.com</a:t>
            </a: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10c200dac6_0_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/>
              <a:t>CUANTIFICACIÓN DEL DAÑO PATRIMONIAL PERSONAL</a:t>
            </a:r>
            <a:endParaRPr/>
          </a:p>
        </p:txBody>
      </p:sp>
      <p:sp>
        <p:nvSpPr>
          <p:cNvPr id="106" name="Google Shape;106;g310c200dac6_0_5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84048" lvl="0" indent="-374523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es-AR"/>
              <a:t>Importancia del tema</a:t>
            </a:r>
            <a:endParaRPr/>
          </a:p>
          <a:p>
            <a:pPr marL="384048" lvl="0" indent="-374523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es-AR"/>
              <a:t>Dos enfoques posibles</a:t>
            </a:r>
            <a:endParaRPr/>
          </a:p>
          <a:p>
            <a:pPr marL="914400" lvl="1" indent="-374523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–"/>
            </a:pPr>
            <a:r>
              <a:rPr lang="es-AR"/>
              <a:t>Indemnización por incapacidad. </a:t>
            </a:r>
            <a:endParaRPr/>
          </a:p>
          <a:p>
            <a:pPr marL="914400" lvl="1" indent="-374523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–"/>
            </a:pPr>
            <a:r>
              <a:rPr lang="es-AR"/>
              <a:t>Indemnización por pérdida de ingresos.</a:t>
            </a:r>
            <a:endParaRPr/>
          </a:p>
          <a:p>
            <a:pPr marL="384048" lvl="0" indent="-374523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es-AR"/>
              <a:t>Código Civil y Comercial (2015): </a:t>
            </a:r>
            <a:endParaRPr/>
          </a:p>
          <a:p>
            <a:pPr marL="914400" lvl="1" indent="-374523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–"/>
            </a:pPr>
            <a:r>
              <a:rPr lang="es-AR"/>
              <a:t>Art. 1746 CCC: Indemnización por lesiones o incapacidad física o psíquica. </a:t>
            </a:r>
            <a:endParaRPr/>
          </a:p>
          <a:p>
            <a:pPr marL="1371600" lvl="2" indent="-374522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Char char="■"/>
            </a:pPr>
            <a:r>
              <a:rPr lang="es-AR" sz="2000"/>
              <a:t>En el supuesto de incapacidad permanente se debe indemnizar el daño aunque el damnificado continúe ejerciendo una tarea remunerada. </a:t>
            </a:r>
            <a:endParaRPr/>
          </a:p>
          <a:p>
            <a:pPr marL="914400" lvl="1" indent="-257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10c200dac6_0_10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Libre Franklin"/>
              <a:buNone/>
            </a:pPr>
            <a:r>
              <a:rPr lang="es-AR"/>
              <a:t>FÓRMULA DE VALOR PRESENTE DE INGRESOS FUTUROS (LA FÓRMULA VUOTO / MARSHALL)</a:t>
            </a:r>
            <a:endParaRPr/>
          </a:p>
        </p:txBody>
      </p:sp>
      <p:sp>
        <p:nvSpPr>
          <p:cNvPr id="112" name="Google Shape;112;g310c200dac6_0_10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Origen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4000"/>
              <a:buChar char="■"/>
            </a:pPr>
            <a:r>
              <a:rPr lang="es-AR" sz="4000"/>
              <a:t>C = a*(1-Vn)</a:t>
            </a:r>
            <a:endParaRPr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</a:pPr>
            <a:r>
              <a:rPr lang="es-AR" sz="4000"/>
              <a:t>Donde Vn = (1/1+i)n</a:t>
            </a:r>
            <a:endParaRPr sz="4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10c200dac6_0_1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/>
              <a:t>COMPONENTES DE LA FÓRMULA</a:t>
            </a:r>
            <a:endParaRPr/>
          </a:p>
        </p:txBody>
      </p:sp>
      <p:sp>
        <p:nvSpPr>
          <p:cNvPr id="118" name="Google Shape;118;g310c200dac6_0_15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84048" lvl="0" indent="-384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C= Monto total que será mandado a pagar.</a:t>
            </a: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A = ganancia anual perdida</a:t>
            </a: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Vn = factor que relaciona el número de años faltantes para llegar a una determinada edad (dado por </a:t>
            </a:r>
            <a:r>
              <a:rPr lang="es-AR" b="1" i="1"/>
              <a:t>n</a:t>
            </a:r>
            <a:r>
              <a:rPr lang="es-AR" i="1"/>
              <a:t> </a:t>
            </a:r>
            <a:r>
              <a:rPr lang="es-AR"/>
              <a:t>que es la potencia a la que debe elevarse el resto de la fórmula)</a:t>
            </a: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 i="1"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 i="1"/>
              <a:t>i </a:t>
            </a:r>
            <a:r>
              <a:rPr lang="es-AR"/>
              <a:t>= interés anual que se supone producirá como renta el capital mandado a pagar.</a:t>
            </a:r>
            <a:endParaRPr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10c200dac6_0_20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/>
              <a:t>INGRESOS DE LA VÍCTIMA</a:t>
            </a:r>
            <a:endParaRPr/>
          </a:p>
        </p:txBody>
      </p:sp>
      <p:sp>
        <p:nvSpPr>
          <p:cNvPr id="124" name="Google Shape;124;g310c200dac6_0_20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384048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ASALARIADOS: sueldo mensual x 13. ¿Qué sueldo debe tomarse? Mejor sueldo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INDEPENDIENTES: ingreso mensual x 12.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PROBLEMAS</a:t>
            </a:r>
            <a:endParaRPr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/>
              <a:t>Otras actividades laborativas no remuneradas.</a:t>
            </a:r>
            <a:endParaRPr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/>
              <a:t>Variaciones de los ingresos</a:t>
            </a:r>
            <a:endParaRPr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/>
              <a:t>Menores sin ingresos</a:t>
            </a:r>
            <a:endParaRPr/>
          </a:p>
          <a:p>
            <a:pPr marL="914400" lvl="1" indent="-257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10c200dac6_0_2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/>
              <a:t>PORCENTAJE DE INCAPACIDAD</a:t>
            </a:r>
            <a:endParaRPr/>
          </a:p>
        </p:txBody>
      </p:sp>
      <p:sp>
        <p:nvSpPr>
          <p:cNvPr id="130" name="Google Shape;130;g310c200dac6_0_25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Se dirime a través de pericias médicas y psicológicas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¿Debe medirse en abstracto o en concreto?</a:t>
            </a:r>
            <a:endParaRPr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/>
              <a:t>Lo abstracto como piso indemnizatorio</a:t>
            </a:r>
            <a:endParaRPr/>
          </a:p>
          <a:p>
            <a:pPr marL="914400" lvl="1" indent="-384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Char char="–"/>
            </a:pPr>
            <a:r>
              <a:rPr lang="es-AR"/>
              <a:t>Posibilidad de afectaciones especiales (v. gr. pintor, futbolista)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Legitimidad de los baremos médicos. </a:t>
            </a:r>
            <a:endParaRPr/>
          </a:p>
          <a:p>
            <a:pPr marL="914400" lvl="1" indent="-257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914400" lvl="1" indent="-257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914400" lvl="1" indent="-257048" algn="l" rtl="0">
              <a:lnSpc>
                <a:spcPct val="94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10c200dac6_0_30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/>
              <a:t>EDAD TOPE PARA EL CÁLCULO</a:t>
            </a:r>
            <a:endParaRPr/>
          </a:p>
        </p:txBody>
      </p:sp>
      <p:sp>
        <p:nvSpPr>
          <p:cNvPr id="136" name="Google Shape;136;g310c200dac6_0_30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En la fórmula original: 65 años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Crítica: reducción de la persona a su faz económica laborativa.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Alternativa: expectativa de vida.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Otras alternativas: prueba de la concreta expectativa de vida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10c200dac6_0_35"/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9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Libre Franklin"/>
              <a:buNone/>
            </a:pPr>
            <a:r>
              <a:rPr lang="es-AR"/>
              <a:t>INTERÉS QUE PRODUCIRÁ EL CAPITAL MANDADO A PAGAR</a:t>
            </a:r>
            <a:endParaRPr/>
          </a:p>
        </p:txBody>
      </p:sp>
      <p:sp>
        <p:nvSpPr>
          <p:cNvPr id="142" name="Google Shape;142;g310c200dac6_0_35"/>
          <p:cNvSpPr txBox="1"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84048" lvl="0" indent="-257048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El verdadero sentido del interés y su importancia en la fórmula. 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La renta obtenida y las circunstancias de la persona.</a:t>
            </a:r>
            <a:endParaRPr/>
          </a:p>
          <a:p>
            <a:pPr marL="384048" lvl="0" indent="-384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</a:pPr>
            <a:r>
              <a:rPr lang="es-AR"/>
              <a:t>El problema de la inflación y el interés (v. gr. el valor de un departamento de 1 dormitorio hoy y hace 20 años)</a:t>
            </a:r>
            <a:endParaRPr/>
          </a:p>
          <a:p>
            <a:pPr marL="384048" lvl="0" indent="-257048" algn="l" rtl="0">
              <a:lnSpc>
                <a:spcPct val="94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rgbClr val="000000"/>
      </a:dk1>
      <a:lt1>
        <a:srgbClr val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2156</Words>
  <Application>Microsoft Macintosh PowerPoint</Application>
  <PresentationFormat>Panorámica</PresentationFormat>
  <Paragraphs>292</Paragraphs>
  <Slides>29</Slides>
  <Notes>27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5" baseType="lpstr">
      <vt:lpstr>Libre Franklin</vt:lpstr>
      <vt:lpstr>Arial</vt:lpstr>
      <vt:lpstr>Noto Sans Symbols</vt:lpstr>
      <vt:lpstr>Georgia</vt:lpstr>
      <vt:lpstr>Calibri</vt:lpstr>
      <vt:lpstr>Recorte</vt:lpstr>
      <vt:lpstr>  TALLER DE ANÁLISIS DE CASOS: CUANTIFICACIÓN DEÑ DAÑO PATRIMONIAL Y EXTRAPATRIMONIAL.</vt:lpstr>
      <vt:lpstr>PEQUEÑA INTRODUCCIÓN TEÓRICA. </vt:lpstr>
      <vt:lpstr>CUANTIFICACIÓN DEL DAÑO PATRIMONIAL PERSONAL</vt:lpstr>
      <vt:lpstr>FÓRMULA DE VALOR PRESENTE DE INGRESOS FUTUROS (LA FÓRMULA VUOTO / MARSHALL)</vt:lpstr>
      <vt:lpstr>COMPONENTES DE LA FÓRMULA</vt:lpstr>
      <vt:lpstr>INGRESOS DE LA VÍCTIMA</vt:lpstr>
      <vt:lpstr>PORCENTAJE DE INCAPACIDAD</vt:lpstr>
      <vt:lpstr>EDAD TOPE PARA EL CÁLCULO</vt:lpstr>
      <vt:lpstr>INTERÉS QUE PRODUCIRÁ EL CAPITAL MANDADO A PAGAR</vt:lpstr>
      <vt:lpstr>INTERÉS: PROBLEMAS</vt:lpstr>
      <vt:lpstr>CUESTIONAMIENTOS A LA FÓRMULA VUOTO/MARSHALL. EL FALLO ARÓSTEGUI</vt:lpstr>
      <vt:lpstr>LA RESPUESTA A ARÓSTEGUI: EL FALLO MÉNDEZ</vt:lpstr>
      <vt:lpstr>REPARACIÓN INTEGRAL Y FÓRMULAS DE VARIACIÓN DE INGRESOS</vt:lpstr>
      <vt:lpstr>MÉNDEZ: FÓRMULA DE VARIACIÓN DE INGRESOS</vt:lpstr>
      <vt:lpstr>MÉNDEZ: FÓRMULA DE VARIACIÓN DE INGRESOS</vt:lpstr>
      <vt:lpstr>FÓRMULA UNS VARIACIÓN DE INGRESOS</vt:lpstr>
      <vt:lpstr>FÓRMULA UNS VARIACIÓN DE INGRESOS</vt:lpstr>
      <vt:lpstr>FÓRMULA UNS VARIACIÓN DE INGRESOS</vt:lpstr>
      <vt:lpstr>CASOS PARA CUANTIFICAR</vt:lpstr>
      <vt:lpstr>CUANTIFICACIÓN DEL DAÑO MORAL</vt:lpstr>
      <vt:lpstr>CUANTIFICACIÓN DEL DAÑO MORAL</vt:lpstr>
      <vt:lpstr>CUANTIFICACIÓN DEL DAÑO MORAL</vt:lpstr>
      <vt:lpstr>CUANTIFICACIÓN DEL DAÑO MORAL POR ESCALAS</vt:lpstr>
      <vt:lpstr>CUANTIFICACIÓN DEL DAÑO MORAL POR ESCALAS</vt:lpstr>
      <vt:lpstr>TIPOS INDEMNIZATORIOS</vt:lpstr>
      <vt:lpstr>CUANTIFICACIÓN DEL DAÑO MORAL POR ESCALAS</vt:lpstr>
      <vt:lpstr>CASOS PARA CUANTIFICAR</vt:lpstr>
      <vt:lpstr>CONCLUSIONES</vt:lpstr>
      <vt:lpstr>¡MUCHAS 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Martin Juarez Ferrer</dc:creator>
  <cp:lastModifiedBy>Martin Juarez Ferrer</cp:lastModifiedBy>
  <cp:revision>3</cp:revision>
  <dcterms:created xsi:type="dcterms:W3CDTF">2021-10-05T14:07:04Z</dcterms:created>
  <dcterms:modified xsi:type="dcterms:W3CDTF">2024-11-01T14:46:30Z</dcterms:modified>
</cp:coreProperties>
</file>